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8"/>
  </p:notesMasterIdLst>
  <p:handoutMasterIdLst>
    <p:handoutMasterId r:id="rId49"/>
  </p:handoutMasterIdLst>
  <p:sldIdLst>
    <p:sldId id="256" r:id="rId2"/>
    <p:sldId id="301" r:id="rId3"/>
    <p:sldId id="257" r:id="rId4"/>
    <p:sldId id="302" r:id="rId5"/>
    <p:sldId id="258" r:id="rId6"/>
    <p:sldId id="259" r:id="rId7"/>
    <p:sldId id="304" r:id="rId8"/>
    <p:sldId id="305" r:id="rId9"/>
    <p:sldId id="299" r:id="rId10"/>
    <p:sldId id="267" r:id="rId11"/>
    <p:sldId id="277" r:id="rId12"/>
    <p:sldId id="303" r:id="rId13"/>
    <p:sldId id="300" r:id="rId14"/>
    <p:sldId id="260" r:id="rId15"/>
    <p:sldId id="261" r:id="rId16"/>
    <p:sldId id="262" r:id="rId17"/>
    <p:sldId id="263" r:id="rId18"/>
    <p:sldId id="264" r:id="rId19"/>
    <p:sldId id="265" r:id="rId20"/>
    <p:sldId id="266" r:id="rId21"/>
    <p:sldId id="271" r:id="rId22"/>
    <p:sldId id="306" r:id="rId23"/>
    <p:sldId id="307" r:id="rId24"/>
    <p:sldId id="308" r:id="rId25"/>
    <p:sldId id="309" r:id="rId26"/>
    <p:sldId id="310" r:id="rId27"/>
    <p:sldId id="311" r:id="rId28"/>
    <p:sldId id="312"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70" r:id="rId46"/>
    <p:sldId id="297" r:id="rId4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67" autoAdjust="0"/>
    <p:restoredTop sz="86409" autoAdjust="0"/>
  </p:normalViewPr>
  <p:slideViewPr>
    <p:cSldViewPr>
      <p:cViewPr varScale="1">
        <p:scale>
          <a:sx n="93" d="100"/>
          <a:sy n="93" d="100"/>
        </p:scale>
        <p:origin x="-1350" y="-90"/>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notesViewPr>
    <p:cSldViewPr>
      <p:cViewPr varScale="1">
        <p:scale>
          <a:sx n="69" d="100"/>
          <a:sy n="69" d="100"/>
        </p:scale>
        <p:origin x="-3288"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7628" cy="46577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smtClean="0"/>
            </a:lvl1pPr>
          </a:lstStyle>
          <a:p>
            <a:pPr>
              <a:defRPr/>
            </a:pPr>
            <a:endParaRPr lang="en-US"/>
          </a:p>
        </p:txBody>
      </p:sp>
      <p:sp>
        <p:nvSpPr>
          <p:cNvPr id="17411" name="Rectangle 3"/>
          <p:cNvSpPr>
            <a:spLocks noGrp="1" noChangeArrowheads="1"/>
          </p:cNvSpPr>
          <p:nvPr>
            <p:ph type="dt" sz="quarter" idx="1"/>
          </p:nvPr>
        </p:nvSpPr>
        <p:spPr bwMode="auto">
          <a:xfrm>
            <a:off x="3971183" y="0"/>
            <a:ext cx="3037628" cy="46577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smtClean="0"/>
            </a:lvl1pPr>
          </a:lstStyle>
          <a:p>
            <a:pPr>
              <a:defRPr/>
            </a:pPr>
            <a:endParaRPr lang="en-US"/>
          </a:p>
        </p:txBody>
      </p:sp>
      <p:sp>
        <p:nvSpPr>
          <p:cNvPr id="17412" name="Rectangle 4"/>
          <p:cNvSpPr>
            <a:spLocks noGrp="1" noChangeArrowheads="1"/>
          </p:cNvSpPr>
          <p:nvPr>
            <p:ph type="ftr" sz="quarter" idx="2"/>
          </p:nvPr>
        </p:nvSpPr>
        <p:spPr bwMode="auto">
          <a:xfrm>
            <a:off x="0" y="8829037"/>
            <a:ext cx="3037628" cy="46577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smtClean="0"/>
            </a:lvl1pPr>
          </a:lstStyle>
          <a:p>
            <a:pPr>
              <a:defRPr/>
            </a:pPr>
            <a:endParaRPr lang="en-US"/>
          </a:p>
        </p:txBody>
      </p:sp>
      <p:sp>
        <p:nvSpPr>
          <p:cNvPr id="17413" name="Rectangle 5"/>
          <p:cNvSpPr>
            <a:spLocks noGrp="1" noChangeArrowheads="1"/>
          </p:cNvSpPr>
          <p:nvPr>
            <p:ph type="sldNum" sz="quarter" idx="3"/>
          </p:nvPr>
        </p:nvSpPr>
        <p:spPr bwMode="auto">
          <a:xfrm>
            <a:off x="3971183" y="8829037"/>
            <a:ext cx="3037628" cy="46577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smtClean="0"/>
            </a:lvl1pPr>
          </a:lstStyle>
          <a:p>
            <a:pPr>
              <a:defRPr/>
            </a:pPr>
            <a:fld id="{BCB6E353-C711-4ED3-84C3-9BAEE7B66A8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628" cy="46577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idx="1"/>
          </p:nvPr>
        </p:nvSpPr>
        <p:spPr bwMode="auto">
          <a:xfrm>
            <a:off x="3971183" y="0"/>
            <a:ext cx="3037628" cy="465774"/>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smtClean="0"/>
            </a:lvl1pPr>
          </a:lstStyle>
          <a:p>
            <a:pPr>
              <a:defRPr/>
            </a:pPr>
            <a:endParaRPr lang="en-US"/>
          </a:p>
        </p:txBody>
      </p:sp>
      <p:sp>
        <p:nvSpPr>
          <p:cNvPr id="4608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01359" y="4416108"/>
            <a:ext cx="5607684" cy="418401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829037"/>
            <a:ext cx="3037628" cy="46577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smtClean="0"/>
            </a:lvl1pPr>
          </a:lstStyle>
          <a:p>
            <a:pPr>
              <a:defRPr/>
            </a:pPr>
            <a:endParaRPr lang="en-US"/>
          </a:p>
        </p:txBody>
      </p:sp>
      <p:sp>
        <p:nvSpPr>
          <p:cNvPr id="24583" name="Rectangle 7"/>
          <p:cNvSpPr>
            <a:spLocks noGrp="1" noChangeArrowheads="1"/>
          </p:cNvSpPr>
          <p:nvPr>
            <p:ph type="sldNum" sz="quarter" idx="5"/>
          </p:nvPr>
        </p:nvSpPr>
        <p:spPr bwMode="auto">
          <a:xfrm>
            <a:off x="3971183" y="8829037"/>
            <a:ext cx="3037628" cy="465774"/>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smtClean="0"/>
            </a:lvl1pPr>
          </a:lstStyle>
          <a:p>
            <a:pPr>
              <a:defRPr/>
            </a:pPr>
            <a:fld id="{95145FE0-A72B-41C2-A876-CC30317F2A1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39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5</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46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nk</a:t>
            </a:r>
            <a:endParaRPr lang="en-US" dirty="0"/>
          </a:p>
        </p:txBody>
      </p:sp>
      <p:sp>
        <p:nvSpPr>
          <p:cNvPr id="4" name="Slide Number Placeholder 3"/>
          <p:cNvSpPr>
            <a:spLocks noGrp="1"/>
          </p:cNvSpPr>
          <p:nvPr>
            <p:ph type="sldNum" sz="quarter" idx="10"/>
          </p:nvPr>
        </p:nvSpPr>
        <p:spPr/>
        <p:txBody>
          <a:bodyPr/>
          <a:lstStyle/>
          <a:p>
            <a:fld id="{6FE43EEF-1927-44E6-897F-6ED448EB1CB0}"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215BC59-C8EA-4E29-B5DE-752A69E33BC7}" type="slidenum">
              <a:rPr lang="en-US"/>
              <a:pPr/>
              <a:t>11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marL="228943" indent="-228943" eaLnBrk="1" hangingPunct="1">
              <a:buFontTx/>
              <a:buAutoNum type="arabicPeriod"/>
            </a:pPr>
            <a:r>
              <a:rPr lang="en-US" dirty="0" smtClean="0"/>
              <a:t>The Quest for the Historical Jesus</a:t>
            </a:r>
          </a:p>
          <a:p>
            <a:pPr marL="686829" lvl="1" indent="-228943" eaLnBrk="1" hangingPunct="1">
              <a:buFontTx/>
              <a:buAutoNum type="arabicPeriod"/>
            </a:pPr>
            <a:r>
              <a:rPr lang="en-US" dirty="0" smtClean="0"/>
              <a:t>Scientific Method/Archaeology – Failure: Cannot prove Jesus apart from Statements of Faith.</a:t>
            </a:r>
          </a:p>
          <a:p>
            <a:pPr marL="686829" lvl="1" indent="-228943" eaLnBrk="1" hangingPunct="1">
              <a:buFontTx/>
              <a:buAutoNum type="arabicPeriod"/>
            </a:pPr>
            <a:r>
              <a:rPr lang="en-US" dirty="0" smtClean="0"/>
              <a:t>In this manner Jesus, in the Modern Era, becomes “Just another Star”</a:t>
            </a:r>
          </a:p>
          <a:p>
            <a:pPr marL="228943" indent="-228943" eaLnBrk="1" hangingPunct="1">
              <a:buFontTx/>
              <a:buAutoNum type="arabicPeriod"/>
            </a:pPr>
            <a:r>
              <a:rPr lang="en-US" dirty="0" smtClean="0"/>
              <a:t>Conservative Protestantism</a:t>
            </a:r>
          </a:p>
          <a:p>
            <a:pPr marL="686829" lvl="1" indent="-228943" eaLnBrk="1" hangingPunct="1">
              <a:buFontTx/>
              <a:buAutoNum type="arabicPeriod"/>
            </a:pPr>
            <a:r>
              <a:rPr lang="en-US" dirty="0" smtClean="0"/>
              <a:t>Scripture is the History Book of God.</a:t>
            </a:r>
          </a:p>
          <a:p>
            <a:pPr marL="228943" indent="-228943" eaLnBrk="1" hangingPunct="1">
              <a:buFontTx/>
              <a:buAutoNum type="arabicPeriod"/>
            </a:pPr>
            <a:r>
              <a:rPr lang="en-US" dirty="0" smtClean="0"/>
              <a:t>The new way </a:t>
            </a:r>
          </a:p>
          <a:p>
            <a:pPr marL="686829" lvl="1" indent="-228943" eaLnBrk="1" hangingPunct="1">
              <a:buFontTx/>
              <a:buAutoNum type="arabicPeriod"/>
            </a:pPr>
            <a:r>
              <a:rPr lang="en-US" dirty="0" smtClean="0"/>
              <a:t>Scripture is the result of faith communities, or people of faith in a Historical Setting or Circumstance</a:t>
            </a:r>
          </a:p>
          <a:p>
            <a:pPr marL="1144715" lvl="2" indent="-228943" eaLnBrk="1" hangingPunct="1">
              <a:buFontTx/>
              <a:buAutoNum type="arabicPeriod"/>
            </a:pPr>
            <a:r>
              <a:rPr lang="en-US" dirty="0" smtClean="0"/>
              <a:t>What are the Historical Factors…</a:t>
            </a:r>
          </a:p>
          <a:p>
            <a:pPr marL="1144715" lvl="2" indent="-228943" eaLnBrk="1" hangingPunct="1">
              <a:buFontTx/>
              <a:buAutoNum type="arabicPeriod"/>
            </a:pPr>
            <a:r>
              <a:rPr lang="en-US" dirty="0" smtClean="0"/>
              <a:t>What is the author attempting to communicate to the people of the time?</a:t>
            </a:r>
          </a:p>
          <a:p>
            <a:pPr marL="686829" lvl="1" indent="-228943" eaLnBrk="1" hangingPunct="1">
              <a:buFontTx/>
              <a:buAutoNum type="arabicPeriod"/>
            </a:pPr>
            <a:r>
              <a:rPr lang="en-US" dirty="0" smtClean="0"/>
              <a:t>What is the divine message for all time?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95145FE0-A72B-41C2-A876-CC30317F2A11}"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en-US"/>
              </a:p>
            </p:txBody>
          </p:sp>
        </p:grpSp>
      </p:grpSp>
      <p:sp>
        <p:nvSpPr>
          <p:cNvPr id="6349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6350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p:txBody>
          <a:bodyPr/>
          <a:lstStyle>
            <a:lvl1pPr>
              <a:defRPr smtClean="0"/>
            </a:lvl1pPr>
          </a:lstStyle>
          <a:p>
            <a:pPr>
              <a:defRPr/>
            </a:pPr>
            <a:fld id="{69B0A363-9F0A-4AF5-A6E7-581825CF60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AA6D63D5-B7F5-4904-A1A7-2F8687EF5DD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D173F9A1-13CB-4A5E-8823-6D68FCF367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1DF0C553-A282-47A8-A281-01287B2E10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EEB8B51F-5CE6-4898-B9AC-BCD4C22219A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ECF6F12F-CE46-422E-89E4-F2BF05F9244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6ED8C7BD-3AFD-4D75-A108-83CAA424E2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ED251D44-58A0-487F-976E-BC26C9825CC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5073920D-868F-421B-B9D4-4BE25A6E7AE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EAC14611-D5CC-4489-8D8A-83129A6186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ACB9D025-AF09-497A-B77D-87632DBD3A4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6246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en-US"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6246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6247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247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p>
        </p:txBody>
      </p:sp>
      <p:sp>
        <p:nvSpPr>
          <p:cNvPr id="6247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p>
        </p:txBody>
      </p:sp>
      <p:sp>
        <p:nvSpPr>
          <p:cNvPr id="6247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6CD249AF-5128-4D2D-AA6F-8041832DFB04}" type="slidenum">
              <a:rPr lang="en-US"/>
              <a:pPr>
                <a:defRPr/>
              </a:pPr>
              <a:t>‹#›</a:t>
            </a:fld>
            <a:endParaRPr lang="en-US"/>
          </a:p>
        </p:txBody>
      </p:sp>
      <p:sp>
        <p:nvSpPr>
          <p:cNvPr id="6247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The Catholic Church through the Ages</a:t>
            </a:r>
          </a:p>
        </p:txBody>
      </p:sp>
      <p:sp>
        <p:nvSpPr>
          <p:cNvPr id="3075" name="Rectangle 3"/>
          <p:cNvSpPr>
            <a:spLocks noGrp="1" noChangeArrowheads="1"/>
          </p:cNvSpPr>
          <p:nvPr>
            <p:ph type="subTitle" idx="1"/>
          </p:nvPr>
        </p:nvSpPr>
        <p:spPr>
          <a:xfrm>
            <a:off x="1676400" y="3886200"/>
            <a:ext cx="6781800" cy="685800"/>
          </a:xfrm>
        </p:spPr>
        <p:txBody>
          <a:bodyPr/>
          <a:lstStyle/>
          <a:p>
            <a:pPr eaLnBrk="1" hangingPunct="1"/>
            <a:r>
              <a:rPr lang="en-US" smtClean="0"/>
              <a:t>The Modern Age 1789-Present</a:t>
            </a:r>
          </a:p>
        </p:txBody>
      </p:sp>
      <p:sp>
        <p:nvSpPr>
          <p:cNvPr id="3076" name="Text Box 4"/>
          <p:cNvSpPr txBox="1">
            <a:spLocks noChangeArrowheads="1"/>
          </p:cNvSpPr>
          <p:nvPr/>
        </p:nvSpPr>
        <p:spPr bwMode="auto">
          <a:xfrm>
            <a:off x="6324600" y="4648200"/>
            <a:ext cx="2286000" cy="338554"/>
          </a:xfrm>
          <a:prstGeom prst="rect">
            <a:avLst/>
          </a:prstGeom>
          <a:noFill/>
          <a:ln w="12700" cap="sq">
            <a:noFill/>
            <a:miter lim="800000"/>
            <a:headEnd type="none" w="sm" len="sm"/>
            <a:tailEnd type="none" w="sm" len="sm"/>
          </a:ln>
        </p:spPr>
        <p:txBody>
          <a:bodyPr>
            <a:spAutoFit/>
          </a:bodyPr>
          <a:lstStyle/>
          <a:p>
            <a:pPr>
              <a:spcBef>
                <a:spcPct val="50000"/>
              </a:spcBef>
            </a:pPr>
            <a:r>
              <a:rPr lang="en-US" sz="1600" dirty="0">
                <a:latin typeface="Times New Roman" pitchFamily="18" charset="0"/>
              </a:rPr>
              <a:t>Larry </a:t>
            </a:r>
            <a:r>
              <a:rPr lang="en-US" sz="1600" dirty="0" smtClean="0">
                <a:latin typeface="Times New Roman" pitchFamily="18" charset="0"/>
              </a:rPr>
              <a:t>Fraher</a:t>
            </a:r>
            <a:endParaRPr lang="en-US" sz="1600" dirty="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800" smtClean="0"/>
              <a:t>Catholicism and the Industrial Revolution</a:t>
            </a:r>
          </a:p>
        </p:txBody>
      </p:sp>
      <p:sp>
        <p:nvSpPr>
          <p:cNvPr id="9219" name="Rectangle 3"/>
          <p:cNvSpPr>
            <a:spLocks noGrp="1" noChangeArrowheads="1"/>
          </p:cNvSpPr>
          <p:nvPr>
            <p:ph type="body" idx="1"/>
          </p:nvPr>
        </p:nvSpPr>
        <p:spPr/>
        <p:txBody>
          <a:bodyPr/>
          <a:lstStyle/>
          <a:p>
            <a:pPr eaLnBrk="1" hangingPunct="1"/>
            <a:r>
              <a:rPr lang="en-US" smtClean="0"/>
              <a:t>Church Response: Pope Leo XIII </a:t>
            </a:r>
          </a:p>
          <a:p>
            <a:pPr lvl="1" eaLnBrk="1" hangingPunct="1"/>
            <a:r>
              <a:rPr lang="en-US" i="1" smtClean="0"/>
              <a:t>“Rerum Novarum”</a:t>
            </a:r>
          </a:p>
          <a:p>
            <a:pPr lvl="2" eaLnBrk="1" hangingPunct="1"/>
            <a:r>
              <a:rPr lang="en-US" i="1" smtClean="0"/>
              <a:t>Human Dignity</a:t>
            </a:r>
          </a:p>
          <a:p>
            <a:pPr lvl="2" eaLnBrk="1" hangingPunct="1"/>
            <a:r>
              <a:rPr lang="en-US" i="1" smtClean="0"/>
              <a:t>Just Wages</a:t>
            </a:r>
          </a:p>
          <a:p>
            <a:pPr lvl="2" eaLnBrk="1" hangingPunct="1"/>
            <a:r>
              <a:rPr lang="en-US" i="1" smtClean="0"/>
              <a:t>Right of workers to form unions</a:t>
            </a:r>
          </a:p>
          <a:p>
            <a:pPr lvl="1" eaLnBrk="1" hangingPunct="1"/>
            <a:r>
              <a:rPr lang="en-US" i="1" smtClean="0"/>
              <a:t>Start of “Catholic Social Teaching”</a:t>
            </a:r>
          </a:p>
          <a:p>
            <a:pPr lvl="2" eaLnBrk="1" hangingPunct="1"/>
            <a:r>
              <a:rPr lang="en-US" i="1" smtClean="0"/>
              <a:t>Emphasis on the creation of a just social order.</a:t>
            </a:r>
          </a:p>
          <a:p>
            <a:pPr lvl="2" eaLnBrk="1" hangingPunct="1"/>
            <a:r>
              <a:rPr lang="en-US" i="1" smtClean="0"/>
              <a:t>First time in the ‘secular age’ where the Church speaks to the world.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428625"/>
            <a:ext cx="7924800" cy="1019175"/>
          </a:xfrm>
        </p:spPr>
        <p:txBody>
          <a:bodyPr/>
          <a:lstStyle/>
          <a:p>
            <a:pPr eaLnBrk="1" hangingPunct="1"/>
            <a:r>
              <a:rPr lang="en-US" sz="3800" smtClean="0"/>
              <a:t>Protestantism  &amp; The Enlightenment</a:t>
            </a:r>
          </a:p>
        </p:txBody>
      </p:sp>
      <p:sp>
        <p:nvSpPr>
          <p:cNvPr id="5123" name="Rectangle 3"/>
          <p:cNvSpPr>
            <a:spLocks noGrp="1" noChangeArrowheads="1"/>
          </p:cNvSpPr>
          <p:nvPr>
            <p:ph type="body" idx="1"/>
          </p:nvPr>
        </p:nvSpPr>
        <p:spPr>
          <a:xfrm>
            <a:off x="685800" y="1524000"/>
            <a:ext cx="7924800" cy="5029200"/>
          </a:xfrm>
        </p:spPr>
        <p:txBody>
          <a:bodyPr/>
          <a:lstStyle/>
          <a:p>
            <a:pPr eaLnBrk="1" hangingPunct="1">
              <a:lnSpc>
                <a:spcPct val="90000"/>
              </a:lnSpc>
            </a:pPr>
            <a:r>
              <a:rPr lang="en-US" dirty="0" smtClean="0"/>
              <a:t>Liberal Protestantism’s Quest for the Historical Jesus</a:t>
            </a:r>
          </a:p>
          <a:p>
            <a:pPr lvl="1" eaLnBrk="1" hangingPunct="1">
              <a:lnSpc>
                <a:spcPct val="90000"/>
              </a:lnSpc>
            </a:pPr>
            <a:r>
              <a:rPr lang="en-US" sz="2200" dirty="0" smtClean="0"/>
              <a:t>Attempt to Prove Jesus using the Scientific Method… </a:t>
            </a:r>
          </a:p>
          <a:p>
            <a:pPr lvl="2" eaLnBrk="1" hangingPunct="1">
              <a:lnSpc>
                <a:spcPct val="90000"/>
              </a:lnSpc>
            </a:pPr>
            <a:r>
              <a:rPr lang="en-US" sz="2000" dirty="0" smtClean="0"/>
              <a:t>Many Argue this Fails </a:t>
            </a:r>
          </a:p>
          <a:p>
            <a:pPr lvl="2" eaLnBrk="1" hangingPunct="1">
              <a:lnSpc>
                <a:spcPct val="90000"/>
              </a:lnSpc>
            </a:pPr>
            <a:r>
              <a:rPr lang="en-US" sz="2000" dirty="0" smtClean="0"/>
              <a:t>Jesus becomes “Just another star on the Prophetic Horizon”</a:t>
            </a:r>
          </a:p>
          <a:p>
            <a:pPr eaLnBrk="1" hangingPunct="1">
              <a:lnSpc>
                <a:spcPct val="90000"/>
              </a:lnSpc>
            </a:pPr>
            <a:r>
              <a:rPr lang="en-US" dirty="0" smtClean="0"/>
              <a:t>Conservative Protestantism’s Response</a:t>
            </a:r>
          </a:p>
          <a:p>
            <a:pPr lvl="1" eaLnBrk="1" hangingPunct="1">
              <a:lnSpc>
                <a:spcPct val="90000"/>
              </a:lnSpc>
            </a:pPr>
            <a:r>
              <a:rPr lang="en-US" sz="2400" dirty="0" smtClean="0"/>
              <a:t>Every thing in the Scriptures is Written as it happened...</a:t>
            </a:r>
          </a:p>
          <a:p>
            <a:pPr eaLnBrk="1" hangingPunct="1">
              <a:lnSpc>
                <a:spcPct val="90000"/>
              </a:lnSpc>
            </a:pPr>
            <a:r>
              <a:rPr lang="en-US" dirty="0" smtClean="0"/>
              <a:t>Early 20</a:t>
            </a:r>
            <a:r>
              <a:rPr lang="en-US" baseline="30000" dirty="0" smtClean="0"/>
              <a:t>th</a:t>
            </a:r>
            <a:r>
              <a:rPr lang="en-US" dirty="0" smtClean="0"/>
              <a:t> Century</a:t>
            </a:r>
          </a:p>
          <a:p>
            <a:pPr lvl="1" eaLnBrk="1" hangingPunct="1">
              <a:lnSpc>
                <a:spcPct val="90000"/>
              </a:lnSpc>
            </a:pPr>
            <a:r>
              <a:rPr lang="en-US" dirty="0" smtClean="0"/>
              <a:t>Historical/Critical Method of Biblical Interp.</a:t>
            </a:r>
          </a:p>
          <a:p>
            <a:pPr lvl="1" eaLnBrk="1" hangingPunct="1">
              <a:lnSpc>
                <a:spcPct val="90000"/>
              </a:lnSpc>
            </a:pPr>
            <a:r>
              <a:rPr lang="en-US" dirty="0" smtClean="0"/>
              <a:t>Scripture within the Faith of the Writers</a:t>
            </a:r>
          </a:p>
          <a:p>
            <a:pPr lvl="1" eaLnBrk="1" hangingPunct="1">
              <a:lnSpc>
                <a:spcPct val="90000"/>
              </a:lnSpc>
            </a:pPr>
            <a:r>
              <a:rPr lang="en-US" dirty="0" smtClean="0"/>
              <a:t>Use &amp; Study of Scripture: Hermeneutics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Hermeneutical Circle</a:t>
            </a:r>
            <a:endParaRPr lang="en-US" dirty="0"/>
          </a:p>
        </p:txBody>
      </p:sp>
      <p:sp>
        <p:nvSpPr>
          <p:cNvPr id="4" name="Oval 3"/>
          <p:cNvSpPr/>
          <p:nvPr/>
        </p:nvSpPr>
        <p:spPr bwMode="auto">
          <a:xfrm>
            <a:off x="3886200" y="2057400"/>
            <a:ext cx="685800" cy="762000"/>
          </a:xfrm>
          <a:prstGeom prst="ellipse">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 name="TextBox 4"/>
          <p:cNvSpPr txBox="1"/>
          <p:nvPr/>
        </p:nvSpPr>
        <p:spPr>
          <a:xfrm>
            <a:off x="4648200" y="2057400"/>
            <a:ext cx="2819400" cy="923330"/>
          </a:xfrm>
          <a:prstGeom prst="rect">
            <a:avLst/>
          </a:prstGeom>
          <a:noFill/>
        </p:spPr>
        <p:txBody>
          <a:bodyPr wrap="square" rtlCol="0">
            <a:spAutoFit/>
          </a:bodyPr>
          <a:lstStyle/>
          <a:p>
            <a:r>
              <a:rPr lang="en-US" dirty="0" smtClean="0"/>
              <a:t>The Historical &amp; Faith Situation of the Writer of Scripture</a:t>
            </a:r>
            <a:endParaRPr lang="en-US" dirty="0"/>
          </a:p>
        </p:txBody>
      </p:sp>
      <p:sp>
        <p:nvSpPr>
          <p:cNvPr id="6" name="Rounded Rectangle 5"/>
          <p:cNvSpPr/>
          <p:nvPr/>
        </p:nvSpPr>
        <p:spPr bwMode="auto">
          <a:xfrm>
            <a:off x="1676400" y="3124200"/>
            <a:ext cx="762000" cy="838200"/>
          </a:xfrm>
          <a:prstGeom prst="roundRect">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2438400" y="3200400"/>
            <a:ext cx="2467342" cy="646331"/>
          </a:xfrm>
          <a:prstGeom prst="rect">
            <a:avLst/>
          </a:prstGeom>
          <a:noFill/>
        </p:spPr>
        <p:txBody>
          <a:bodyPr wrap="none" rtlCol="0">
            <a:spAutoFit/>
          </a:bodyPr>
          <a:lstStyle/>
          <a:p>
            <a:r>
              <a:rPr lang="en-US" dirty="0" smtClean="0"/>
              <a:t>Drawing the message’</a:t>
            </a:r>
          </a:p>
          <a:p>
            <a:r>
              <a:rPr lang="en-US" dirty="0" smtClean="0"/>
              <a:t>As it was written</a:t>
            </a:r>
            <a:endParaRPr lang="en-US" dirty="0"/>
          </a:p>
        </p:txBody>
      </p:sp>
      <p:sp>
        <p:nvSpPr>
          <p:cNvPr id="8" name="Rectangle 7"/>
          <p:cNvSpPr/>
          <p:nvPr/>
        </p:nvSpPr>
        <p:spPr bwMode="auto">
          <a:xfrm>
            <a:off x="3733800" y="4876800"/>
            <a:ext cx="838200" cy="914400"/>
          </a:xfrm>
          <a:prstGeom prst="rect">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TextBox 8"/>
          <p:cNvSpPr txBox="1"/>
          <p:nvPr/>
        </p:nvSpPr>
        <p:spPr>
          <a:xfrm>
            <a:off x="1524000" y="5029200"/>
            <a:ext cx="2108269" cy="646331"/>
          </a:xfrm>
          <a:prstGeom prst="rect">
            <a:avLst/>
          </a:prstGeom>
          <a:noFill/>
        </p:spPr>
        <p:txBody>
          <a:bodyPr wrap="none" rtlCol="0">
            <a:spAutoFit/>
          </a:bodyPr>
          <a:lstStyle/>
          <a:p>
            <a:r>
              <a:rPr lang="en-US" dirty="0" smtClean="0"/>
              <a:t>The situation in life</a:t>
            </a:r>
          </a:p>
          <a:p>
            <a:r>
              <a:rPr lang="en-US" dirty="0" smtClean="0"/>
              <a:t>Of the interpreter</a:t>
            </a:r>
            <a:endParaRPr lang="en-US" dirty="0"/>
          </a:p>
        </p:txBody>
      </p:sp>
      <p:sp>
        <p:nvSpPr>
          <p:cNvPr id="10" name="Isosceles Triangle 9"/>
          <p:cNvSpPr/>
          <p:nvPr/>
        </p:nvSpPr>
        <p:spPr bwMode="auto">
          <a:xfrm>
            <a:off x="5715000" y="3124200"/>
            <a:ext cx="914400" cy="990600"/>
          </a:xfrm>
          <a:prstGeom prst="triangle">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TextBox 10"/>
          <p:cNvSpPr txBox="1"/>
          <p:nvPr/>
        </p:nvSpPr>
        <p:spPr>
          <a:xfrm>
            <a:off x="6705600" y="3124200"/>
            <a:ext cx="2018501" cy="923330"/>
          </a:xfrm>
          <a:prstGeom prst="rect">
            <a:avLst/>
          </a:prstGeom>
          <a:noFill/>
        </p:spPr>
        <p:txBody>
          <a:bodyPr wrap="none" rtlCol="0">
            <a:spAutoFit/>
          </a:bodyPr>
          <a:lstStyle/>
          <a:p>
            <a:r>
              <a:rPr lang="en-US" dirty="0" smtClean="0"/>
              <a:t>Interpretation and</a:t>
            </a:r>
          </a:p>
          <a:p>
            <a:r>
              <a:rPr lang="en-US" dirty="0" smtClean="0"/>
              <a:t>Understanding for</a:t>
            </a:r>
          </a:p>
          <a:p>
            <a:r>
              <a:rPr lang="en-US" dirty="0" smtClean="0"/>
              <a:t>Our time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For Discussion…</a:t>
            </a:r>
          </a:p>
        </p:txBody>
      </p:sp>
      <p:sp>
        <p:nvSpPr>
          <p:cNvPr id="10243" name="Rectangle 3"/>
          <p:cNvSpPr>
            <a:spLocks noGrp="1" noChangeArrowheads="1"/>
          </p:cNvSpPr>
          <p:nvPr>
            <p:ph type="body" idx="1"/>
          </p:nvPr>
        </p:nvSpPr>
        <p:spPr/>
        <p:txBody>
          <a:bodyPr/>
          <a:lstStyle/>
          <a:p>
            <a:pPr eaLnBrk="1" hangingPunct="1"/>
            <a:r>
              <a:rPr lang="en-US" dirty="0" smtClean="0"/>
              <a:t>Can you be “Catholic” and “American”?</a:t>
            </a:r>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In an age of immigration, can we trust the loyalties of the immigrant?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Catholicism in the United States</a:t>
            </a:r>
          </a:p>
        </p:txBody>
      </p:sp>
      <p:sp>
        <p:nvSpPr>
          <p:cNvPr id="11267" name="Rectangle 3"/>
          <p:cNvSpPr>
            <a:spLocks noGrp="1" noChangeArrowheads="1"/>
          </p:cNvSpPr>
          <p:nvPr>
            <p:ph type="body" idx="1"/>
          </p:nvPr>
        </p:nvSpPr>
        <p:spPr/>
        <p:txBody>
          <a:bodyPr/>
          <a:lstStyle/>
          <a:p>
            <a:pPr eaLnBrk="1" hangingPunct="1"/>
            <a:r>
              <a:rPr lang="en-US" smtClean="0"/>
              <a:t>Catholics in the USA have always been “suspect”</a:t>
            </a:r>
          </a:p>
          <a:p>
            <a:pPr lvl="1" eaLnBrk="1" hangingPunct="1"/>
            <a:r>
              <a:rPr lang="en-US" smtClean="0"/>
              <a:t>Most Colonies and early states had anti-Catholic laws</a:t>
            </a:r>
          </a:p>
          <a:p>
            <a:pPr lvl="1" eaLnBrk="1" hangingPunct="1"/>
            <a:r>
              <a:rPr lang="en-US" smtClean="0"/>
              <a:t>Not until early 19</a:t>
            </a:r>
            <a:r>
              <a:rPr lang="en-US" baseline="30000" smtClean="0"/>
              <a:t>th</a:t>
            </a:r>
            <a:r>
              <a:rPr lang="en-US" smtClean="0"/>
              <a:t> c. are these taken off of the books</a:t>
            </a:r>
          </a:p>
          <a:p>
            <a:pPr lvl="1" eaLnBrk="1" hangingPunct="1"/>
            <a:r>
              <a:rPr lang="en-US" smtClean="0"/>
              <a:t>Typical Question, “Can a Catholic be a patriot and a papist?”</a:t>
            </a:r>
          </a:p>
          <a:p>
            <a:pPr eaLnBrk="1" hangingPunct="1"/>
            <a:r>
              <a:rPr lang="en-US" smtClean="0"/>
              <a:t>1800’s Influx of Catholic Immigrants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Catholicism in the United States</a:t>
            </a:r>
          </a:p>
        </p:txBody>
      </p:sp>
      <p:sp>
        <p:nvSpPr>
          <p:cNvPr id="12291" name="Rectangle 3"/>
          <p:cNvSpPr>
            <a:spLocks noGrp="1" noChangeArrowheads="1"/>
          </p:cNvSpPr>
          <p:nvPr>
            <p:ph type="body" idx="1"/>
          </p:nvPr>
        </p:nvSpPr>
        <p:spPr/>
        <p:txBody>
          <a:bodyPr/>
          <a:lstStyle/>
          <a:p>
            <a:pPr eaLnBrk="1" hangingPunct="1">
              <a:lnSpc>
                <a:spcPct val="90000"/>
              </a:lnSpc>
            </a:pPr>
            <a:r>
              <a:rPr lang="en-US" smtClean="0"/>
              <a:t>1829: Catholic Emancipation in England</a:t>
            </a:r>
          </a:p>
          <a:p>
            <a:pPr lvl="1" eaLnBrk="1" hangingPunct="1">
              <a:lnSpc>
                <a:spcPct val="90000"/>
              </a:lnSpc>
            </a:pPr>
            <a:r>
              <a:rPr lang="en-US" smtClean="0"/>
              <a:t>Episcopal Bishops of US warn against Catholics rising in Political Stature in the US</a:t>
            </a:r>
          </a:p>
          <a:p>
            <a:pPr eaLnBrk="1" hangingPunct="1">
              <a:lnSpc>
                <a:spcPct val="90000"/>
              </a:lnSpc>
            </a:pPr>
            <a:r>
              <a:rPr lang="en-US" smtClean="0"/>
              <a:t>Nativist (anti-Catholic) Movement Publications</a:t>
            </a:r>
          </a:p>
          <a:p>
            <a:pPr lvl="1" eaLnBrk="1" hangingPunct="1">
              <a:lnSpc>
                <a:spcPct val="90000"/>
              </a:lnSpc>
            </a:pPr>
            <a:r>
              <a:rPr lang="en-US" smtClean="0"/>
              <a:t>New York Observer</a:t>
            </a:r>
          </a:p>
          <a:p>
            <a:pPr lvl="1" eaLnBrk="1" hangingPunct="1">
              <a:lnSpc>
                <a:spcPct val="90000"/>
              </a:lnSpc>
            </a:pPr>
            <a:r>
              <a:rPr lang="en-US" smtClean="0"/>
              <a:t>The Protestant</a:t>
            </a:r>
          </a:p>
          <a:p>
            <a:pPr lvl="1" eaLnBrk="1" hangingPunct="1">
              <a:lnSpc>
                <a:spcPct val="90000"/>
              </a:lnSpc>
            </a:pPr>
            <a:r>
              <a:rPr lang="en-US" smtClean="0"/>
              <a:t>The Protestant Vindicator</a:t>
            </a:r>
          </a:p>
          <a:p>
            <a:pPr lvl="1" eaLnBrk="1" hangingPunct="1">
              <a:lnSpc>
                <a:spcPct val="90000"/>
              </a:lnSpc>
            </a:pPr>
            <a:r>
              <a:rPr lang="en-US" smtClean="0"/>
              <a:t>The American Society to Promote the Principles of the Protestant Reformation</a:t>
            </a:r>
          </a:p>
          <a:p>
            <a:pPr lvl="1" eaLnBrk="1" hangingPunct="1">
              <a:lnSpc>
                <a:spcPct val="90000"/>
              </a:lnSpc>
            </a:pPr>
            <a:r>
              <a:rPr lang="en-US" smtClean="0"/>
              <a:t>Maria Monk’s Books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Catholicism in the United States</a:t>
            </a:r>
          </a:p>
        </p:txBody>
      </p:sp>
      <p:sp>
        <p:nvSpPr>
          <p:cNvPr id="13315" name="Rectangle 3"/>
          <p:cNvSpPr>
            <a:spLocks noGrp="1" noChangeArrowheads="1"/>
          </p:cNvSpPr>
          <p:nvPr>
            <p:ph type="body" idx="1"/>
          </p:nvPr>
        </p:nvSpPr>
        <p:spPr/>
        <p:txBody>
          <a:bodyPr/>
          <a:lstStyle/>
          <a:p>
            <a:pPr eaLnBrk="1" hangingPunct="1"/>
            <a:r>
              <a:rPr lang="en-US" smtClean="0"/>
              <a:t>Late 1800’s &amp; “The Americanism Crises”</a:t>
            </a:r>
          </a:p>
          <a:p>
            <a:pPr lvl="1" eaLnBrk="1" hangingPunct="1"/>
            <a:r>
              <a:rPr lang="en-US" smtClean="0"/>
              <a:t>Vatican I concluding while Italian armies are taking the Papal States.</a:t>
            </a:r>
          </a:p>
          <a:p>
            <a:pPr lvl="2" eaLnBrk="1" hangingPunct="1"/>
            <a:r>
              <a:rPr lang="en-US" smtClean="0"/>
              <a:t>Further separations between church and state</a:t>
            </a:r>
          </a:p>
          <a:p>
            <a:pPr lvl="1" eaLnBrk="1" hangingPunct="1"/>
            <a:r>
              <a:rPr lang="en-US" smtClean="0"/>
              <a:t>French are more anti-clerical</a:t>
            </a:r>
          </a:p>
          <a:p>
            <a:pPr eaLnBrk="1" hangingPunct="1"/>
            <a:r>
              <a:rPr lang="en-US" smtClean="0"/>
              <a:t>The American Church</a:t>
            </a:r>
          </a:p>
          <a:p>
            <a:pPr lvl="1" eaLnBrk="1" hangingPunct="1"/>
            <a:r>
              <a:rPr lang="en-US" smtClean="0"/>
              <a:t>Can American ideals be assimilated into Catholicism?  Is Catholicism juxtaposed against American Ideals?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Catholicism in the United States</a:t>
            </a:r>
          </a:p>
        </p:txBody>
      </p:sp>
      <p:sp>
        <p:nvSpPr>
          <p:cNvPr id="14339" name="Rectangle 3"/>
          <p:cNvSpPr>
            <a:spLocks noGrp="1" noChangeArrowheads="1"/>
          </p:cNvSpPr>
          <p:nvPr>
            <p:ph type="body" idx="1"/>
          </p:nvPr>
        </p:nvSpPr>
        <p:spPr/>
        <p:txBody>
          <a:bodyPr/>
          <a:lstStyle/>
          <a:p>
            <a:pPr eaLnBrk="1" hangingPunct="1"/>
            <a:r>
              <a:rPr lang="en-US" smtClean="0"/>
              <a:t>The Americanism Crisis</a:t>
            </a:r>
          </a:p>
          <a:p>
            <a:pPr lvl="1" eaLnBrk="1" hangingPunct="1"/>
            <a:r>
              <a:rPr lang="en-US" sz="2200" smtClean="0"/>
              <a:t>Americanists (The Irish)</a:t>
            </a:r>
          </a:p>
          <a:p>
            <a:pPr lvl="2" eaLnBrk="1" hangingPunct="1"/>
            <a:r>
              <a:rPr lang="en-US" sz="2100" smtClean="0"/>
              <a:t>Catholics need to integrate more deeply into the American mainstream</a:t>
            </a:r>
          </a:p>
          <a:p>
            <a:pPr lvl="3" eaLnBrk="1" hangingPunct="1"/>
            <a:r>
              <a:rPr lang="en-US" sz="1800" smtClean="0"/>
              <a:t>Gibbons (Baltimore)</a:t>
            </a:r>
          </a:p>
          <a:p>
            <a:pPr lvl="3" eaLnBrk="1" hangingPunct="1"/>
            <a:r>
              <a:rPr lang="en-US" sz="1800" smtClean="0"/>
              <a:t>Ireland (Minneapolis/St. Paul)</a:t>
            </a:r>
          </a:p>
          <a:p>
            <a:pPr lvl="3" eaLnBrk="1" hangingPunct="1"/>
            <a:r>
              <a:rPr lang="en-US" sz="1800" smtClean="0"/>
              <a:t>Keane (Richmond)</a:t>
            </a:r>
          </a:p>
          <a:p>
            <a:pPr lvl="3" eaLnBrk="1" hangingPunct="1"/>
            <a:r>
              <a:rPr lang="en-US" sz="1800" smtClean="0"/>
              <a:t>O’Connell (CUA/Richmond)</a:t>
            </a:r>
          </a:p>
          <a:p>
            <a:pPr lvl="1" eaLnBrk="1" hangingPunct="1"/>
            <a:r>
              <a:rPr lang="en-US" sz="2200" smtClean="0"/>
              <a:t>The “Papists” (Bavarian Germans)</a:t>
            </a:r>
          </a:p>
          <a:p>
            <a:pPr lvl="2" eaLnBrk="1" hangingPunct="1"/>
            <a:r>
              <a:rPr lang="en-US" sz="2100" smtClean="0"/>
              <a:t>Bavarian Catholic Benedictines in the USA</a:t>
            </a:r>
          </a:p>
          <a:p>
            <a:pPr lvl="2" eaLnBrk="1" hangingPunct="1"/>
            <a:r>
              <a:rPr lang="en-US" sz="2100" smtClean="0"/>
              <a:t>Self-Governing Monastic Communities</a:t>
            </a:r>
          </a:p>
          <a:p>
            <a:pPr lvl="3" eaLnBrk="1" hangingPunct="1"/>
            <a:r>
              <a:rPr lang="en-US" sz="1800" smtClean="0"/>
              <a:t>St. Vincent (PA), St. John’s (MN)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Catholicism in the United States</a:t>
            </a:r>
          </a:p>
        </p:txBody>
      </p:sp>
      <p:sp>
        <p:nvSpPr>
          <p:cNvPr id="15363" name="Rectangle 3"/>
          <p:cNvSpPr>
            <a:spLocks noGrp="1" noChangeArrowheads="1"/>
          </p:cNvSpPr>
          <p:nvPr>
            <p:ph type="body" idx="1"/>
          </p:nvPr>
        </p:nvSpPr>
        <p:spPr/>
        <p:txBody>
          <a:bodyPr/>
          <a:lstStyle/>
          <a:p>
            <a:pPr eaLnBrk="1" hangingPunct="1"/>
            <a:r>
              <a:rPr lang="en-US" smtClean="0"/>
              <a:t>The Americanist Crisis</a:t>
            </a:r>
          </a:p>
          <a:p>
            <a:pPr lvl="1" eaLnBrk="1" hangingPunct="1"/>
            <a:r>
              <a:rPr lang="en-US" smtClean="0"/>
              <a:t>Americanists: There is no discord between being a Catholic and an American.</a:t>
            </a:r>
          </a:p>
          <a:p>
            <a:pPr lvl="1" eaLnBrk="1" hangingPunct="1"/>
            <a:r>
              <a:rPr lang="en-US" smtClean="0"/>
              <a:t>Germans: Church and State must influence each other…</a:t>
            </a:r>
          </a:p>
          <a:p>
            <a:pPr lvl="2" eaLnBrk="1" hangingPunct="1"/>
            <a:r>
              <a:rPr lang="en-US" smtClean="0"/>
              <a:t>Catholicism must influence the society in which it exists</a:t>
            </a:r>
          </a:p>
          <a:p>
            <a:pPr eaLnBrk="1" hangingPunct="1"/>
            <a:r>
              <a:rPr lang="en-US" smtClean="0"/>
              <a:t>Pope Leo XIII’s Letter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Catholicism in the United States</a:t>
            </a:r>
          </a:p>
        </p:txBody>
      </p:sp>
      <p:sp>
        <p:nvSpPr>
          <p:cNvPr id="16387" name="Rectangle 3"/>
          <p:cNvSpPr>
            <a:spLocks noGrp="1" noChangeArrowheads="1"/>
          </p:cNvSpPr>
          <p:nvPr>
            <p:ph type="body" idx="1"/>
          </p:nvPr>
        </p:nvSpPr>
        <p:spPr>
          <a:xfrm>
            <a:off x="914400" y="1600200"/>
            <a:ext cx="7772400" cy="4800600"/>
          </a:xfrm>
        </p:spPr>
        <p:txBody>
          <a:bodyPr/>
          <a:lstStyle/>
          <a:p>
            <a:pPr eaLnBrk="1" hangingPunct="1">
              <a:lnSpc>
                <a:spcPct val="80000"/>
              </a:lnSpc>
              <a:buFont typeface="Wingdings" pitchFamily="2" charset="2"/>
              <a:buNone/>
            </a:pPr>
            <a:r>
              <a:rPr lang="en-US" sz="2400" smtClean="0"/>
              <a:t>“it would be very erroneous to draw the conclusion that in America is to be sought the type of the most desirable status of the Church, or that it would be universally lawful or expedient for state and Church to be, as in America, dissevered and divorced.  The fact that Catholicity with you is in good condition, nay is even enjoying prosperous growth, is by all means to be attributed to the fecundity with which God has endowed his Church, in virtue of which unless men or circumstances interfere, she spontaneously expands and propagates herself; but she would bring forth more fruits if, in addition to liberty, she enjoyed the favor of the laws and the patronage of public authority.”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Discussion</a:t>
            </a:r>
            <a:endParaRPr lang="en-US" dirty="0"/>
          </a:p>
        </p:txBody>
      </p:sp>
      <p:sp>
        <p:nvSpPr>
          <p:cNvPr id="3" name="Content Placeholder 2"/>
          <p:cNvSpPr>
            <a:spLocks noGrp="1"/>
          </p:cNvSpPr>
          <p:nvPr>
            <p:ph idx="1"/>
          </p:nvPr>
        </p:nvSpPr>
        <p:spPr/>
        <p:txBody>
          <a:bodyPr/>
          <a:lstStyle/>
          <a:p>
            <a:r>
              <a:rPr lang="en-US" dirty="0" smtClean="0"/>
              <a:t>What do you know about the ‘enlightenment’?</a:t>
            </a:r>
          </a:p>
          <a:p>
            <a:endParaRPr lang="en-US" dirty="0" smtClean="0"/>
          </a:p>
          <a:p>
            <a:pPr lvl="1"/>
            <a:r>
              <a:rPr lang="en-US" dirty="0" smtClean="0"/>
              <a:t>What is positive?</a:t>
            </a:r>
          </a:p>
          <a:p>
            <a:pPr lvl="1"/>
            <a:endParaRPr lang="en-US" dirty="0" smtClean="0"/>
          </a:p>
          <a:p>
            <a:pPr lvl="1"/>
            <a:r>
              <a:rPr lang="en-US" dirty="0" smtClean="0"/>
              <a:t>What is negative?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Catholicism in the United States</a:t>
            </a:r>
          </a:p>
        </p:txBody>
      </p:sp>
      <p:sp>
        <p:nvSpPr>
          <p:cNvPr id="17411" name="Rectangle 3"/>
          <p:cNvSpPr>
            <a:spLocks noGrp="1" noChangeArrowheads="1"/>
          </p:cNvSpPr>
          <p:nvPr>
            <p:ph type="body" idx="1"/>
          </p:nvPr>
        </p:nvSpPr>
        <p:spPr>
          <a:xfrm>
            <a:off x="609600" y="1447800"/>
            <a:ext cx="8382000" cy="4683125"/>
          </a:xfrm>
        </p:spPr>
        <p:txBody>
          <a:bodyPr/>
          <a:lstStyle/>
          <a:p>
            <a:pPr eaLnBrk="1" hangingPunct="1"/>
            <a:r>
              <a:rPr lang="en-US" dirty="0" err="1" smtClean="0"/>
              <a:t>Americanist</a:t>
            </a:r>
            <a:r>
              <a:rPr lang="en-US" dirty="0" smtClean="0"/>
              <a:t> Crisis Resolved.</a:t>
            </a:r>
          </a:p>
          <a:p>
            <a:pPr lvl="1" eaLnBrk="1" hangingPunct="1"/>
            <a:r>
              <a:rPr lang="en-US" dirty="0" smtClean="0"/>
              <a:t>American values -- trust the bishops.</a:t>
            </a:r>
          </a:p>
          <a:p>
            <a:pPr lvl="1" eaLnBrk="1" hangingPunct="1"/>
            <a:r>
              <a:rPr lang="en-US" dirty="0" smtClean="0"/>
              <a:t>No consolidation between American dogma and practice</a:t>
            </a:r>
          </a:p>
          <a:p>
            <a:pPr lvl="2" eaLnBrk="1" hangingPunct="1"/>
            <a:r>
              <a:rPr lang="en-US" dirty="0" smtClean="0"/>
              <a:t>Be Catholic AND be an American (Often separated)</a:t>
            </a:r>
          </a:p>
          <a:p>
            <a:pPr eaLnBrk="1" hangingPunct="1"/>
            <a:r>
              <a:rPr lang="en-US" dirty="0" smtClean="0"/>
              <a:t>Effects on American Catholic Theology</a:t>
            </a:r>
          </a:p>
          <a:p>
            <a:pPr lvl="1" eaLnBrk="1" hangingPunct="1"/>
            <a:r>
              <a:rPr lang="en-US" dirty="0" smtClean="0"/>
              <a:t>Do, not think…</a:t>
            </a:r>
          </a:p>
          <a:p>
            <a:pPr lvl="1" eaLnBrk="1" hangingPunct="1"/>
            <a:r>
              <a:rPr lang="en-US" dirty="0" smtClean="0"/>
              <a:t>Great Pragmatism</a:t>
            </a:r>
          </a:p>
          <a:p>
            <a:pPr lvl="2" eaLnBrk="1" hangingPunct="1"/>
            <a:r>
              <a:rPr lang="en-US" dirty="0" smtClean="0"/>
              <a:t>Uneducated laity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Setting the Stage for Vatican II</a:t>
            </a:r>
          </a:p>
        </p:txBody>
      </p:sp>
      <p:sp>
        <p:nvSpPr>
          <p:cNvPr id="18435" name="Rectangle 3"/>
          <p:cNvSpPr>
            <a:spLocks noGrp="1" noChangeArrowheads="1"/>
          </p:cNvSpPr>
          <p:nvPr>
            <p:ph type="body" idx="1"/>
          </p:nvPr>
        </p:nvSpPr>
        <p:spPr>
          <a:xfrm>
            <a:off x="685800" y="1600200"/>
            <a:ext cx="8229600" cy="4876800"/>
          </a:xfrm>
        </p:spPr>
        <p:txBody>
          <a:bodyPr/>
          <a:lstStyle/>
          <a:p>
            <a:pPr eaLnBrk="1" hangingPunct="1"/>
            <a:r>
              <a:rPr lang="en-US" dirty="0" smtClean="0"/>
              <a:t>Prior to 1963 how did you, within your particular upbringing, understand “Catholicism”, or, for younger members, what was your understanding of Catholicism?</a:t>
            </a:r>
          </a:p>
          <a:p>
            <a:pPr lvl="1" eaLnBrk="1" hangingPunct="1"/>
            <a:r>
              <a:rPr lang="en-US" dirty="0" smtClean="0"/>
              <a:t>What was the Cultural Impression or understanding of Catholicism?</a:t>
            </a:r>
          </a:p>
          <a:p>
            <a:pPr lvl="1" eaLnBrk="1" hangingPunct="1"/>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a:t>
            </a:r>
            <a:r>
              <a:rPr lang="en-US" baseline="30000" dirty="0" smtClean="0"/>
              <a:t>th</a:t>
            </a:r>
            <a:r>
              <a:rPr lang="en-US" dirty="0" smtClean="0"/>
              <a:t> Century</a:t>
            </a:r>
            <a:endParaRPr lang="en-US" dirty="0"/>
          </a:p>
        </p:txBody>
      </p:sp>
      <p:sp>
        <p:nvSpPr>
          <p:cNvPr id="3" name="Content Placeholder 2"/>
          <p:cNvSpPr>
            <a:spLocks noGrp="1"/>
          </p:cNvSpPr>
          <p:nvPr>
            <p:ph idx="1"/>
          </p:nvPr>
        </p:nvSpPr>
        <p:spPr/>
        <p:txBody>
          <a:bodyPr/>
          <a:lstStyle/>
          <a:p>
            <a:r>
              <a:rPr lang="en-US" dirty="0" smtClean="0"/>
              <a:t>Neo-scholasticism</a:t>
            </a:r>
          </a:p>
          <a:p>
            <a:pPr lvl="1"/>
            <a:r>
              <a:rPr lang="en-US" dirty="0" smtClean="0"/>
              <a:t>Through these 80 years (1860-1940) the Church sought to re-establish itself in the Scholastic tradition of theology.</a:t>
            </a:r>
          </a:p>
          <a:p>
            <a:pPr lvl="1"/>
            <a:r>
              <a:rPr lang="en-US" dirty="0" smtClean="0"/>
              <a:t>Each pope from Pius IX to Pius XII facilitates and furthers this</a:t>
            </a:r>
          </a:p>
          <a:p>
            <a:pPr lvl="2"/>
            <a:r>
              <a:rPr lang="en-US" dirty="0" smtClean="0"/>
              <a:t>Adds to Papal Isolation</a:t>
            </a:r>
          </a:p>
          <a:p>
            <a:pPr lvl="2"/>
            <a:r>
              <a:rPr lang="en-US" dirty="0" smtClean="0"/>
              <a:t>Firms up a sense of the Church as out of touch with the realities of a progressing world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a:t>
            </a:r>
            <a:r>
              <a:rPr lang="en-US" baseline="30000" dirty="0" smtClean="0"/>
              <a:t>th</a:t>
            </a:r>
            <a:r>
              <a:rPr lang="en-US" dirty="0" smtClean="0"/>
              <a:t> Century Movements that Influence Vatican II</a:t>
            </a:r>
            <a:endParaRPr lang="en-US" dirty="0"/>
          </a:p>
        </p:txBody>
      </p:sp>
      <p:sp>
        <p:nvSpPr>
          <p:cNvPr id="3" name="Content Placeholder 2"/>
          <p:cNvSpPr>
            <a:spLocks noGrp="1"/>
          </p:cNvSpPr>
          <p:nvPr>
            <p:ph idx="1"/>
          </p:nvPr>
        </p:nvSpPr>
        <p:spPr/>
        <p:txBody>
          <a:bodyPr/>
          <a:lstStyle/>
          <a:p>
            <a:r>
              <a:rPr lang="en-US" dirty="0" smtClean="0"/>
              <a:t>The Liturgical Movement</a:t>
            </a:r>
          </a:p>
          <a:p>
            <a:pPr lvl="1"/>
            <a:r>
              <a:rPr lang="en-US" dirty="0" smtClean="0"/>
              <a:t>Dom </a:t>
            </a:r>
            <a:r>
              <a:rPr lang="en-US" dirty="0" err="1" smtClean="0"/>
              <a:t>Guarenger</a:t>
            </a:r>
            <a:r>
              <a:rPr lang="en-US" dirty="0" smtClean="0"/>
              <a:t>, Lambert </a:t>
            </a:r>
            <a:r>
              <a:rPr lang="en-US" dirty="0" err="1" smtClean="0"/>
              <a:t>Beauduin</a:t>
            </a:r>
            <a:r>
              <a:rPr lang="en-US" dirty="0" smtClean="0"/>
              <a:t>, Romano </a:t>
            </a:r>
            <a:r>
              <a:rPr lang="en-US" dirty="0" err="1" smtClean="0"/>
              <a:t>Guardini</a:t>
            </a:r>
            <a:r>
              <a:rPr lang="en-US" dirty="0" smtClean="0"/>
              <a:t>, Virgil Michel</a:t>
            </a:r>
          </a:p>
          <a:p>
            <a:pPr lvl="1"/>
            <a:r>
              <a:rPr lang="en-US" dirty="0" smtClean="0"/>
              <a:t>Believed the Liturgical Life of the Church to be the most important aspects of Christian life</a:t>
            </a:r>
          </a:p>
          <a:p>
            <a:pPr lvl="2"/>
            <a:r>
              <a:rPr lang="en-US" dirty="0" smtClean="0"/>
              <a:t>Especially the Eucharist</a:t>
            </a:r>
          </a:p>
          <a:p>
            <a:pPr lvl="2"/>
            <a:r>
              <a:rPr lang="en-US" dirty="0" smtClean="0"/>
              <a:t>Introduction of the ‘Dialogue Mass’</a:t>
            </a:r>
          </a:p>
          <a:p>
            <a:pPr lvl="2"/>
            <a:r>
              <a:rPr lang="en-US" dirty="0" smtClean="0"/>
              <a:t>Advocacy for laity to understand the mass</a:t>
            </a:r>
          </a:p>
          <a:p>
            <a:pPr lvl="2"/>
            <a:r>
              <a:rPr lang="en-US" dirty="0" smtClean="0"/>
              <a:t>From and to the liturgy all Christian life flows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a:t>
            </a:r>
            <a:r>
              <a:rPr lang="en-US" baseline="30000" dirty="0" smtClean="0"/>
              <a:t>th</a:t>
            </a:r>
            <a:r>
              <a:rPr lang="en-US" dirty="0" smtClean="0"/>
              <a:t> Century Movements that Influence Vatican II</a:t>
            </a:r>
            <a:endParaRPr lang="en-US" dirty="0"/>
          </a:p>
        </p:txBody>
      </p:sp>
      <p:sp>
        <p:nvSpPr>
          <p:cNvPr id="3" name="Content Placeholder 2"/>
          <p:cNvSpPr>
            <a:spLocks noGrp="1"/>
          </p:cNvSpPr>
          <p:nvPr>
            <p:ph idx="1"/>
          </p:nvPr>
        </p:nvSpPr>
        <p:spPr>
          <a:xfrm>
            <a:off x="304800" y="1600200"/>
            <a:ext cx="8610600" cy="4876800"/>
          </a:xfrm>
        </p:spPr>
        <p:txBody>
          <a:bodyPr>
            <a:normAutofit fontScale="92500" lnSpcReduction="20000"/>
          </a:bodyPr>
          <a:lstStyle/>
          <a:p>
            <a:r>
              <a:rPr lang="en-US" dirty="0" smtClean="0"/>
              <a:t>The Liturgical Movement in the US</a:t>
            </a:r>
          </a:p>
          <a:p>
            <a:pPr lvl="1"/>
            <a:r>
              <a:rPr lang="en-US" dirty="0" smtClean="0"/>
              <a:t>Centered at St. John’s Abbey, Collegeville, MN</a:t>
            </a:r>
          </a:p>
          <a:p>
            <a:pPr lvl="1"/>
            <a:r>
              <a:rPr lang="en-US" dirty="0" smtClean="0"/>
              <a:t>The Liturgical Press</a:t>
            </a:r>
          </a:p>
          <a:p>
            <a:pPr lvl="2"/>
            <a:r>
              <a:rPr lang="en-US" dirty="0" smtClean="0"/>
              <a:t>Latin/English Missals</a:t>
            </a:r>
          </a:p>
          <a:p>
            <a:pPr lvl="2"/>
            <a:r>
              <a:rPr lang="en-US" dirty="0" smtClean="0"/>
              <a:t>Participation of the Laity</a:t>
            </a:r>
          </a:p>
          <a:p>
            <a:pPr lvl="2"/>
            <a:r>
              <a:rPr lang="en-US" dirty="0" smtClean="0"/>
              <a:t>Worship Magazine</a:t>
            </a:r>
          </a:p>
          <a:p>
            <a:pPr lvl="2"/>
            <a:r>
              <a:rPr lang="en-US" dirty="0" smtClean="0"/>
              <a:t>Collegeville Credit Union</a:t>
            </a:r>
          </a:p>
          <a:p>
            <a:pPr lvl="2"/>
            <a:r>
              <a:rPr lang="en-US" dirty="0" smtClean="0"/>
              <a:t>Advocacy of vernacular in liturgy</a:t>
            </a:r>
          </a:p>
          <a:p>
            <a:r>
              <a:rPr lang="en-US" dirty="0" err="1" smtClean="0"/>
              <a:t>Resourcemont</a:t>
            </a:r>
            <a:r>
              <a:rPr lang="en-US" dirty="0" smtClean="0"/>
              <a:t> (Return to the Sources) or New Theology</a:t>
            </a:r>
          </a:p>
          <a:p>
            <a:pPr lvl="1"/>
            <a:r>
              <a:rPr lang="en-US" dirty="0" smtClean="0"/>
              <a:t>Scholarship focusing in the Patristic Era (1</a:t>
            </a:r>
            <a:r>
              <a:rPr lang="en-US" baseline="30000" dirty="0" smtClean="0"/>
              <a:t>st</a:t>
            </a:r>
            <a:r>
              <a:rPr lang="en-US" dirty="0" smtClean="0"/>
              <a:t> 3 Centuries)</a:t>
            </a:r>
          </a:p>
          <a:p>
            <a:pPr lvl="1"/>
            <a:r>
              <a:rPr lang="en-US" dirty="0" smtClean="0"/>
              <a:t>Ability to see doctrine as evolutionary and dynamic</a:t>
            </a:r>
          </a:p>
          <a:p>
            <a:pPr lvl="2"/>
            <a:r>
              <a:rPr lang="en-US" dirty="0" smtClean="0"/>
              <a:t>As opposed to fixed and static in neo-scholasticism</a:t>
            </a:r>
          </a:p>
          <a:p>
            <a:pPr lvl="1"/>
            <a:r>
              <a:rPr lang="en-US" dirty="0" smtClean="0"/>
              <a:t>Recovery of the Spirit of the Early Church</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a:t>
            </a:r>
            <a:r>
              <a:rPr lang="en-US" baseline="30000" dirty="0" smtClean="0"/>
              <a:t>th</a:t>
            </a:r>
            <a:r>
              <a:rPr lang="en-US" dirty="0" smtClean="0"/>
              <a:t> Century Movements that Influence Vatican II</a:t>
            </a:r>
            <a:endParaRPr lang="en-US" dirty="0"/>
          </a:p>
        </p:txBody>
      </p:sp>
      <p:sp>
        <p:nvSpPr>
          <p:cNvPr id="3" name="Content Placeholder 2"/>
          <p:cNvSpPr>
            <a:spLocks noGrp="1"/>
          </p:cNvSpPr>
          <p:nvPr>
            <p:ph idx="1"/>
          </p:nvPr>
        </p:nvSpPr>
        <p:spPr/>
        <p:txBody>
          <a:bodyPr/>
          <a:lstStyle/>
          <a:p>
            <a:r>
              <a:rPr lang="en-US" dirty="0" smtClean="0"/>
              <a:t>Liturgical Movement and </a:t>
            </a:r>
            <a:r>
              <a:rPr lang="en-US" dirty="0" err="1" smtClean="0"/>
              <a:t>Resourcemont</a:t>
            </a:r>
            <a:r>
              <a:rPr lang="en-US" dirty="0" smtClean="0"/>
              <a:t> Combine to Move the Church Forward</a:t>
            </a:r>
          </a:p>
          <a:p>
            <a:pPr lvl="1"/>
            <a:r>
              <a:rPr lang="en-US" dirty="0" err="1" smtClean="0"/>
              <a:t>DeLubac</a:t>
            </a:r>
            <a:r>
              <a:rPr lang="en-US" dirty="0" smtClean="0"/>
              <a:t>, </a:t>
            </a:r>
            <a:r>
              <a:rPr lang="en-US" dirty="0" err="1" smtClean="0"/>
              <a:t>VonBalthasar</a:t>
            </a:r>
            <a:r>
              <a:rPr lang="en-US" dirty="0" smtClean="0"/>
              <a:t>, </a:t>
            </a:r>
            <a:r>
              <a:rPr lang="en-US" dirty="0" err="1" smtClean="0"/>
              <a:t>Rahner</a:t>
            </a:r>
            <a:r>
              <a:rPr lang="en-US" dirty="0" smtClean="0"/>
              <a:t>, Metz, </a:t>
            </a:r>
            <a:r>
              <a:rPr lang="en-US" dirty="0" err="1" smtClean="0"/>
              <a:t>Ratzinger</a:t>
            </a:r>
            <a:endParaRPr lang="en-US" dirty="0" smtClean="0"/>
          </a:p>
          <a:p>
            <a:r>
              <a:rPr lang="en-US" dirty="0" smtClean="0"/>
              <a:t>Lay Education</a:t>
            </a:r>
          </a:p>
          <a:p>
            <a:pPr lvl="1"/>
            <a:r>
              <a:rPr lang="en-US" dirty="0" smtClean="0"/>
              <a:t>Increasing Knowledge of the Laity</a:t>
            </a:r>
          </a:p>
          <a:p>
            <a:pPr lvl="1"/>
            <a:r>
              <a:rPr lang="en-US" dirty="0" smtClean="0"/>
              <a:t>Church in Europe </a:t>
            </a:r>
          </a:p>
          <a:p>
            <a:pPr lvl="2"/>
            <a:r>
              <a:rPr lang="en-US" dirty="0" smtClean="0"/>
              <a:t>Once culturally bound to the people and society</a:t>
            </a:r>
          </a:p>
          <a:p>
            <a:pPr lvl="2"/>
            <a:r>
              <a:rPr lang="en-US" dirty="0" smtClean="0"/>
              <a:t>Becoming irrelevant to the daily lives of the people</a:t>
            </a:r>
          </a:p>
          <a:p>
            <a:pPr lvl="2"/>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 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Events of WWII Force the Church to Question itself…</a:t>
            </a:r>
          </a:p>
          <a:p>
            <a:pPr lvl="1"/>
            <a:r>
              <a:rPr lang="en-US" dirty="0" smtClean="0"/>
              <a:t>Reign of Pius XII is last stand of ‘Imperial Papacy’</a:t>
            </a:r>
          </a:p>
          <a:p>
            <a:pPr lvl="1"/>
            <a:r>
              <a:rPr lang="en-US" dirty="0" smtClean="0"/>
              <a:t>Nations are no longer Catholic</a:t>
            </a:r>
          </a:p>
          <a:p>
            <a:pPr lvl="2"/>
            <a:r>
              <a:rPr lang="en-US" dirty="0" smtClean="0"/>
              <a:t>Governments no longer ‘report’ to the Papacy</a:t>
            </a:r>
          </a:p>
          <a:p>
            <a:r>
              <a:rPr lang="en-US" dirty="0" smtClean="0"/>
              <a:t>Christian Nation vs. Christian Nation</a:t>
            </a:r>
          </a:p>
          <a:p>
            <a:pPr lvl="1"/>
            <a:r>
              <a:rPr lang="en-US" dirty="0" smtClean="0"/>
              <a:t>Neo-Scholasticism: Personal Piety</a:t>
            </a:r>
          </a:p>
          <a:p>
            <a:pPr lvl="1"/>
            <a:r>
              <a:rPr lang="en-US" dirty="0" err="1" smtClean="0"/>
              <a:t>Resourcemont</a:t>
            </a:r>
            <a:r>
              <a:rPr lang="en-US" dirty="0" smtClean="0"/>
              <a:t>: Social Responsibility</a:t>
            </a:r>
          </a:p>
          <a:p>
            <a:r>
              <a:rPr lang="en-US" dirty="0" smtClean="0"/>
              <a:t>Pius XII can no longer deny that the Church is in need of “updating”</a:t>
            </a:r>
          </a:p>
          <a:p>
            <a:pPr lvl="1"/>
            <a:r>
              <a:rPr lang="en-US" dirty="0" smtClean="0"/>
              <a:t>Considered calling a council shortly before his death</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Vatican II</a:t>
            </a:r>
            <a:endParaRPr lang="en-US" dirty="0"/>
          </a:p>
        </p:txBody>
      </p:sp>
      <p:sp>
        <p:nvSpPr>
          <p:cNvPr id="3" name="Content Placeholder 2"/>
          <p:cNvSpPr>
            <a:spLocks noGrp="1"/>
          </p:cNvSpPr>
          <p:nvPr>
            <p:ph idx="1"/>
          </p:nvPr>
        </p:nvSpPr>
        <p:spPr/>
        <p:txBody>
          <a:bodyPr>
            <a:normAutofit/>
          </a:bodyPr>
          <a:lstStyle/>
          <a:p>
            <a:r>
              <a:rPr lang="en-US" dirty="0" smtClean="0"/>
              <a:t>1958 Pius XII Dies</a:t>
            </a:r>
          </a:p>
          <a:p>
            <a:r>
              <a:rPr lang="en-US" dirty="0" smtClean="0"/>
              <a:t>Angelo </a:t>
            </a:r>
            <a:r>
              <a:rPr lang="en-US" dirty="0" err="1" smtClean="0"/>
              <a:t>Roncalli</a:t>
            </a:r>
            <a:r>
              <a:rPr lang="en-US" dirty="0" smtClean="0"/>
              <a:t> elected </a:t>
            </a:r>
          </a:p>
          <a:p>
            <a:pPr lvl="1"/>
            <a:r>
              <a:rPr lang="en-US" dirty="0" smtClean="0"/>
              <a:t>Takes John XXIII</a:t>
            </a:r>
          </a:p>
          <a:p>
            <a:r>
              <a:rPr lang="en-US" dirty="0" smtClean="0"/>
              <a:t>January 25, 1959</a:t>
            </a:r>
          </a:p>
          <a:p>
            <a:pPr lvl="1"/>
            <a:r>
              <a:rPr lang="en-US" dirty="0" smtClean="0"/>
              <a:t>Calls for the Second Vatican Council</a:t>
            </a:r>
          </a:p>
          <a:p>
            <a:pPr lvl="1"/>
            <a:r>
              <a:rPr lang="en-US" dirty="0" smtClean="0"/>
              <a:t>1959, Preparatory Commissions begin Work</a:t>
            </a:r>
          </a:p>
          <a:p>
            <a:pPr lvl="1"/>
            <a:r>
              <a:rPr lang="en-US" dirty="0" smtClean="0"/>
              <a:t>1960: Official closing of Vatican I</a:t>
            </a:r>
          </a:p>
          <a:p>
            <a:r>
              <a:rPr lang="en-US" dirty="0" smtClean="0"/>
              <a:t>October 11, 1962</a:t>
            </a:r>
          </a:p>
          <a:p>
            <a:pPr lvl="1"/>
            <a:r>
              <a:rPr lang="en-US" dirty="0" smtClean="0"/>
              <a:t>Council Opens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the Council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Re-invigorate the Church</a:t>
            </a:r>
          </a:p>
          <a:p>
            <a:r>
              <a:rPr lang="en-US" dirty="0" smtClean="0"/>
              <a:t>Principal Duties of the Council</a:t>
            </a:r>
          </a:p>
          <a:p>
            <a:pPr lvl="1"/>
            <a:r>
              <a:rPr lang="en-US" dirty="0" smtClean="0"/>
              <a:t>Defend, Advance, and Transmit the Truth faithfully and fearlessly</a:t>
            </a:r>
          </a:p>
          <a:p>
            <a:pPr lvl="1"/>
            <a:r>
              <a:rPr lang="en-US" dirty="0" smtClean="0"/>
              <a:t>Assist Humanity to live as Citizens of Earth and Heaven</a:t>
            </a:r>
          </a:p>
          <a:p>
            <a:pPr lvl="1"/>
            <a:r>
              <a:rPr lang="en-US" dirty="0" smtClean="0"/>
              <a:t>Seek the Kingdom of God</a:t>
            </a:r>
          </a:p>
          <a:p>
            <a:pPr lvl="1"/>
            <a:r>
              <a:rPr lang="en-US" dirty="0" smtClean="0"/>
              <a:t>Contribute to the Building of Society</a:t>
            </a:r>
          </a:p>
          <a:p>
            <a:pPr lvl="1"/>
            <a:r>
              <a:rPr lang="en-US" dirty="0" smtClean="0"/>
              <a:t>Engage science as a means to know God’s designs</a:t>
            </a:r>
          </a:p>
          <a:p>
            <a:pPr lvl="1"/>
            <a:r>
              <a:rPr lang="en-US" dirty="0" smtClean="0"/>
              <a:t>Develop new ways to present and offer the Faith in the modern World</a:t>
            </a:r>
          </a:p>
          <a:p>
            <a:pPr lvl="1"/>
            <a:r>
              <a:rPr lang="en-US" dirty="0" smtClean="0"/>
              <a:t>More prudently and mercifully address theological error</a:t>
            </a:r>
          </a:p>
          <a:p>
            <a:pPr lvl="1"/>
            <a:r>
              <a:rPr lang="en-US" dirty="0" smtClean="0"/>
              <a:t>Repudiate Atheism</a:t>
            </a:r>
          </a:p>
          <a:p>
            <a:pPr lvl="1"/>
            <a:r>
              <a:rPr lang="en-US" dirty="0" smtClean="0"/>
              <a:t>Promote the Unity of the Christian and Human Family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The Second Vatican Council</a:t>
            </a:r>
          </a:p>
        </p:txBody>
      </p:sp>
      <p:sp>
        <p:nvSpPr>
          <p:cNvPr id="27651" name="Rectangle 3"/>
          <p:cNvSpPr>
            <a:spLocks noGrp="1" noChangeArrowheads="1"/>
          </p:cNvSpPr>
          <p:nvPr>
            <p:ph type="body" idx="1"/>
          </p:nvPr>
        </p:nvSpPr>
        <p:spPr/>
        <p:txBody>
          <a:bodyPr/>
          <a:lstStyle/>
          <a:p>
            <a:pPr marL="609600" indent="-609600" eaLnBrk="1" hangingPunct="1"/>
            <a:r>
              <a:rPr lang="en-US" smtClean="0"/>
              <a:t>1</a:t>
            </a:r>
            <a:r>
              <a:rPr lang="en-US" baseline="30000" smtClean="0"/>
              <a:t>st</a:t>
            </a:r>
            <a:r>
              <a:rPr lang="en-US" smtClean="0"/>
              <a:t> Major Hurdle</a:t>
            </a:r>
          </a:p>
          <a:p>
            <a:pPr marL="990600" lvl="1" indent="-533400" eaLnBrk="1" hangingPunct="1"/>
            <a:r>
              <a:rPr lang="en-US" smtClean="0"/>
              <a:t>Death of John XXIII, June 1963, after only 1 session of the Council.</a:t>
            </a:r>
          </a:p>
          <a:p>
            <a:pPr marL="990600" lvl="1" indent="-533400" eaLnBrk="1" hangingPunct="1"/>
            <a:r>
              <a:rPr lang="en-US" smtClean="0"/>
              <a:t>Election of Paul VI, who agrees to continue the Council.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The Enlightenment</a:t>
            </a:r>
          </a:p>
        </p:txBody>
      </p:sp>
      <p:sp>
        <p:nvSpPr>
          <p:cNvPr id="4099" name="Rectangle 3"/>
          <p:cNvSpPr>
            <a:spLocks noGrp="1" noChangeArrowheads="1"/>
          </p:cNvSpPr>
          <p:nvPr>
            <p:ph type="body" idx="1"/>
          </p:nvPr>
        </p:nvSpPr>
        <p:spPr/>
        <p:txBody>
          <a:bodyPr/>
          <a:lstStyle/>
          <a:p>
            <a:pPr eaLnBrk="1" hangingPunct="1">
              <a:lnSpc>
                <a:spcPct val="90000"/>
              </a:lnSpc>
            </a:pPr>
            <a:r>
              <a:rPr lang="en-US" smtClean="0"/>
              <a:t>Reason becomes the measure of all</a:t>
            </a:r>
          </a:p>
          <a:p>
            <a:pPr lvl="1" eaLnBrk="1" hangingPunct="1">
              <a:lnSpc>
                <a:spcPct val="90000"/>
              </a:lnSpc>
            </a:pPr>
            <a:r>
              <a:rPr lang="en-US" smtClean="0"/>
              <a:t>Science and Scientific Method</a:t>
            </a:r>
          </a:p>
          <a:p>
            <a:pPr eaLnBrk="1" hangingPunct="1">
              <a:lnSpc>
                <a:spcPct val="90000"/>
              </a:lnSpc>
            </a:pPr>
            <a:r>
              <a:rPr lang="en-US" smtClean="0"/>
              <a:t>The blend of theology and philosophy is rejected</a:t>
            </a:r>
          </a:p>
          <a:p>
            <a:pPr lvl="1" eaLnBrk="1" hangingPunct="1">
              <a:lnSpc>
                <a:spcPct val="90000"/>
              </a:lnSpc>
            </a:pPr>
            <a:r>
              <a:rPr lang="en-US" smtClean="0"/>
              <a:t>Mathematics and Natural Science become the “New Gospel”</a:t>
            </a:r>
          </a:p>
          <a:p>
            <a:pPr lvl="1" eaLnBrk="1" hangingPunct="1">
              <a:lnSpc>
                <a:spcPct val="90000"/>
              </a:lnSpc>
            </a:pPr>
            <a:r>
              <a:rPr lang="en-US" smtClean="0"/>
              <a:t>And become the measuring stick for the Gospel</a:t>
            </a:r>
          </a:p>
          <a:p>
            <a:pPr eaLnBrk="1" hangingPunct="1">
              <a:lnSpc>
                <a:spcPct val="90000"/>
              </a:lnSpc>
            </a:pPr>
            <a:r>
              <a:rPr lang="en-US" smtClean="0"/>
              <a:t>Ecclesiastical influence decays as the “Secular Age” dawns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1143000"/>
          </a:xfrm>
        </p:spPr>
        <p:txBody>
          <a:bodyPr/>
          <a:lstStyle/>
          <a:p>
            <a:pPr eaLnBrk="1" hangingPunct="1"/>
            <a:r>
              <a:rPr lang="en-US" smtClean="0"/>
              <a:t>The Second Vatican Council</a:t>
            </a:r>
          </a:p>
        </p:txBody>
      </p:sp>
      <p:sp>
        <p:nvSpPr>
          <p:cNvPr id="28675" name="Rectangle 3"/>
          <p:cNvSpPr>
            <a:spLocks noGrp="1" noChangeArrowheads="1"/>
          </p:cNvSpPr>
          <p:nvPr>
            <p:ph type="body" idx="1"/>
          </p:nvPr>
        </p:nvSpPr>
        <p:spPr/>
        <p:txBody>
          <a:bodyPr/>
          <a:lstStyle/>
          <a:p>
            <a:pPr eaLnBrk="1" hangingPunct="1">
              <a:buFont typeface="Wingdings" pitchFamily="2" charset="2"/>
              <a:buNone/>
            </a:pPr>
            <a:r>
              <a:rPr lang="en-US" sz="2400" smtClean="0"/>
              <a:t>“This was the first fully ecumenical council since the Council of Jerusalem.  All the world’s bishops were present.  All the Christian Denominations were invited, and most were present as ‘observers’.  Jewish leaders were invited as observers.  </a:t>
            </a:r>
            <a:r>
              <a:rPr lang="en-US" sz="2400" b="1" i="1" smtClean="0"/>
              <a:t>The whole Church was represented!”</a:t>
            </a:r>
          </a:p>
          <a:p>
            <a:pPr eaLnBrk="1" hangingPunct="1">
              <a:buFont typeface="Wingdings" pitchFamily="2" charset="2"/>
              <a:buNone/>
            </a:pPr>
            <a:r>
              <a:rPr lang="en-US" sz="2400" i="1" smtClean="0"/>
              <a:t>				-Fr. Godfrey Diekmann, OSB</a:t>
            </a:r>
          </a:p>
          <a:p>
            <a:pPr eaLnBrk="1" hangingPunct="1">
              <a:buFont typeface="Wingdings" pitchFamily="2" charset="2"/>
              <a:buNone/>
            </a:pPr>
            <a:r>
              <a:rPr lang="en-US" sz="2400" i="1" smtClean="0"/>
              <a:t>				Expert on the Liturgy, Vatican II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The Second Vatican Council</a:t>
            </a:r>
          </a:p>
        </p:txBody>
      </p:sp>
      <p:sp>
        <p:nvSpPr>
          <p:cNvPr id="29699" name="Rectangle 3"/>
          <p:cNvSpPr>
            <a:spLocks noGrp="1" noChangeArrowheads="1"/>
          </p:cNvSpPr>
          <p:nvPr>
            <p:ph type="body" idx="1"/>
          </p:nvPr>
        </p:nvSpPr>
        <p:spPr/>
        <p:txBody>
          <a:bodyPr/>
          <a:lstStyle/>
          <a:p>
            <a:pPr eaLnBrk="1" hangingPunct="1"/>
            <a:r>
              <a:rPr lang="en-US" smtClean="0"/>
              <a:t>Five Major Documents that Lead to Five Major ‘Paradigm Shifts’</a:t>
            </a:r>
          </a:p>
          <a:p>
            <a:pPr lvl="1" eaLnBrk="1" hangingPunct="1">
              <a:buFontTx/>
              <a:buAutoNum type="arabicPeriod"/>
            </a:pPr>
            <a:r>
              <a:rPr lang="en-US" smtClean="0"/>
              <a:t>Constitution on the Liturgy (1963)</a:t>
            </a:r>
          </a:p>
          <a:p>
            <a:pPr lvl="1" eaLnBrk="1" hangingPunct="1">
              <a:buFontTx/>
              <a:buAutoNum type="arabicPeriod"/>
            </a:pPr>
            <a:r>
              <a:rPr lang="en-US" smtClean="0"/>
              <a:t>Dogmatic Constitution on the Church (1963)</a:t>
            </a:r>
          </a:p>
          <a:p>
            <a:pPr lvl="1" eaLnBrk="1" hangingPunct="1">
              <a:buFontTx/>
              <a:buAutoNum type="arabicPeriod"/>
            </a:pPr>
            <a:r>
              <a:rPr lang="en-US" smtClean="0"/>
              <a:t>Decree on Ecumenism (1965)</a:t>
            </a:r>
          </a:p>
          <a:p>
            <a:pPr lvl="1" eaLnBrk="1" hangingPunct="1">
              <a:buFontTx/>
              <a:buAutoNum type="arabicPeriod"/>
            </a:pPr>
            <a:r>
              <a:rPr lang="en-US" smtClean="0"/>
              <a:t>Decree on the Apostolate of the Laity (1965)</a:t>
            </a:r>
          </a:p>
          <a:p>
            <a:pPr lvl="1" eaLnBrk="1" hangingPunct="1">
              <a:buFontTx/>
              <a:buAutoNum type="arabicPeriod"/>
            </a:pPr>
            <a:r>
              <a:rPr lang="en-US" smtClean="0"/>
              <a:t>Pastoral Constitution on the Church in the Modern World (1965)</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5 Paradigm Shfts</a:t>
            </a:r>
          </a:p>
        </p:txBody>
      </p:sp>
      <p:sp>
        <p:nvSpPr>
          <p:cNvPr id="30723" name="Rectangle 3"/>
          <p:cNvSpPr>
            <a:spLocks noGrp="1" noChangeArrowheads="1"/>
          </p:cNvSpPr>
          <p:nvPr>
            <p:ph type="body" idx="1"/>
          </p:nvPr>
        </p:nvSpPr>
        <p:spPr/>
        <p:txBody>
          <a:bodyPr/>
          <a:lstStyle/>
          <a:p>
            <a:pPr marL="609600" indent="-609600" eaLnBrk="1" hangingPunct="1">
              <a:buFontTx/>
              <a:buAutoNum type="arabicPeriod"/>
            </a:pPr>
            <a:r>
              <a:rPr lang="en-US" sz="2400" smtClean="0"/>
              <a:t>From Universal Language (Latin) to Particular Language (Vernacular) in the Liturgy…</a:t>
            </a:r>
          </a:p>
          <a:p>
            <a:pPr marL="990600" lvl="1" indent="-533400" eaLnBrk="1" hangingPunct="1">
              <a:buFontTx/>
              <a:buAutoNum type="arabicPeriod"/>
            </a:pPr>
            <a:r>
              <a:rPr lang="en-US" sz="2200" smtClean="0"/>
              <a:t>Liturgy is the Work of the People.</a:t>
            </a:r>
          </a:p>
          <a:p>
            <a:pPr marL="990600" lvl="1" indent="-533400" eaLnBrk="1" hangingPunct="1">
              <a:buFontTx/>
              <a:buAutoNum type="arabicPeriod"/>
            </a:pPr>
            <a:r>
              <a:rPr lang="en-US" sz="2200" smtClean="0"/>
              <a:t>People must understand as they worship.</a:t>
            </a:r>
          </a:p>
          <a:p>
            <a:pPr marL="1371600" lvl="2" indent="-457200" eaLnBrk="1" hangingPunct="1">
              <a:buFontTx/>
              <a:buAutoNum type="arabicPeriod"/>
            </a:pPr>
            <a:r>
              <a:rPr lang="en-US" smtClean="0"/>
              <a:t>Full, Conscious and Active participation</a:t>
            </a:r>
          </a:p>
          <a:p>
            <a:pPr marL="990600" lvl="1" indent="-533400" eaLnBrk="1" hangingPunct="1">
              <a:buFontTx/>
              <a:buAutoNum type="arabicPeriod"/>
            </a:pPr>
            <a:r>
              <a:rPr lang="en-US" sz="2200" smtClean="0"/>
              <a:t>Eucharist as “source and summit”.</a:t>
            </a:r>
          </a:p>
          <a:p>
            <a:pPr marL="990600" lvl="1" indent="-533400" eaLnBrk="1" hangingPunct="1">
              <a:buFontTx/>
              <a:buAutoNum type="arabicPeriod"/>
            </a:pPr>
            <a:r>
              <a:rPr lang="en-US" sz="2200" smtClean="0"/>
              <a:t>Restoration of “catechumenate” &amp; Paschal Triduum (3 days)</a:t>
            </a:r>
          </a:p>
          <a:p>
            <a:pPr marL="1371600" lvl="2" indent="-457200" eaLnBrk="1" hangingPunct="1">
              <a:buFontTx/>
              <a:buAutoNum type="arabicPeriod"/>
            </a:pPr>
            <a:r>
              <a:rPr lang="en-US" smtClean="0"/>
              <a:t>Church revolves around Easter.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en-US" sz="3400" smtClean="0"/>
              <a:t>From The Constitution on the Sacred Liturgy (Sacrosanctum Concilium, 12/63)</a:t>
            </a:r>
          </a:p>
        </p:txBody>
      </p:sp>
      <p:sp>
        <p:nvSpPr>
          <p:cNvPr id="3174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400" smtClean="0"/>
              <a:t>48. “The Church, therefore, earnestly desires that Christ’s faithful, when present at this mystery of faith, should not be there as strangers or silent spectators.  On the contrary, through a good understanding of the rites and prayers they should take part in the sacred action, conscious of what they are doing, with devotion and full collaboration…  They should give thanks to God.  Offering the immaculate victim, not only through the hands of the priest but also together with him, they should learn to offer themselves.  Through Christ, the Mediator, they should be drawn day by day into ever more perfect union with God and each other, so that finally, God may be all in all.”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5 Paradigm Shfts</a:t>
            </a:r>
          </a:p>
        </p:txBody>
      </p:sp>
      <p:sp>
        <p:nvSpPr>
          <p:cNvPr id="32771" name="Rectangle 3"/>
          <p:cNvSpPr>
            <a:spLocks noGrp="1" noChangeArrowheads="1"/>
          </p:cNvSpPr>
          <p:nvPr>
            <p:ph type="body" idx="1"/>
          </p:nvPr>
        </p:nvSpPr>
        <p:spPr/>
        <p:txBody>
          <a:bodyPr/>
          <a:lstStyle/>
          <a:p>
            <a:pPr marL="609600" indent="-609600" eaLnBrk="1" hangingPunct="1">
              <a:lnSpc>
                <a:spcPct val="90000"/>
              </a:lnSpc>
              <a:buFontTx/>
              <a:buAutoNum type="arabicPeriod" startAt="2"/>
            </a:pPr>
            <a:r>
              <a:rPr lang="en-US" smtClean="0"/>
              <a:t>From ‘People Arrived’ to a ‘Pilgrim People’</a:t>
            </a:r>
          </a:p>
          <a:p>
            <a:pPr marL="990600" lvl="1" indent="-533400" eaLnBrk="1" hangingPunct="1">
              <a:lnSpc>
                <a:spcPct val="90000"/>
              </a:lnSpc>
              <a:buFontTx/>
              <a:buAutoNum type="arabicPeriod"/>
            </a:pPr>
            <a:r>
              <a:rPr lang="en-US" smtClean="0"/>
              <a:t>Church (All of us) are the “People of God”</a:t>
            </a:r>
          </a:p>
          <a:p>
            <a:pPr marL="990600" lvl="1" indent="-533400" eaLnBrk="1" hangingPunct="1">
              <a:lnSpc>
                <a:spcPct val="90000"/>
              </a:lnSpc>
              <a:buFontTx/>
              <a:buAutoNum type="arabicPeriod"/>
            </a:pPr>
            <a:r>
              <a:rPr lang="en-US" smtClean="0"/>
              <a:t>Share a Universal Call to Holiness, rooted in Baptism.</a:t>
            </a:r>
          </a:p>
          <a:p>
            <a:pPr marL="1371600" lvl="2" indent="-457200" eaLnBrk="1" hangingPunct="1">
              <a:lnSpc>
                <a:spcPct val="90000"/>
              </a:lnSpc>
              <a:buFontTx/>
              <a:buAutoNum type="arabicPeriod"/>
            </a:pPr>
            <a:r>
              <a:rPr lang="en-US" smtClean="0"/>
              <a:t>Hierarchy as Gift not Dignity Based…</a:t>
            </a:r>
          </a:p>
          <a:p>
            <a:pPr marL="990600" lvl="1" indent="-533400" eaLnBrk="1" hangingPunct="1">
              <a:lnSpc>
                <a:spcPct val="90000"/>
              </a:lnSpc>
              <a:buFontTx/>
              <a:buAutoNum type="arabicPeriod"/>
            </a:pPr>
            <a:r>
              <a:rPr lang="en-US" smtClean="0"/>
              <a:t>The Church as Moving Toward the Kingdom of God </a:t>
            </a:r>
          </a:p>
          <a:p>
            <a:pPr marL="1371600" lvl="2" indent="-457200" eaLnBrk="1" hangingPunct="1">
              <a:lnSpc>
                <a:spcPct val="90000"/>
              </a:lnSpc>
              <a:buFontTx/>
              <a:buAutoNum type="arabicPeriod"/>
            </a:pPr>
            <a:r>
              <a:rPr lang="en-US" smtClean="0"/>
              <a:t>Communal vs. Individual</a:t>
            </a:r>
          </a:p>
          <a:p>
            <a:pPr marL="990600" lvl="1" indent="-533400" eaLnBrk="1" hangingPunct="1">
              <a:lnSpc>
                <a:spcPct val="90000"/>
              </a:lnSpc>
              <a:buFontTx/>
              <a:buAutoNum type="arabicPeriod"/>
            </a:pPr>
            <a:r>
              <a:rPr lang="en-US" smtClean="0"/>
              <a:t>Knowledge as “Full” vs. “Partial”</a:t>
            </a:r>
          </a:p>
          <a:p>
            <a:pPr marL="1371600" lvl="2" indent="-457200" eaLnBrk="1" hangingPunct="1">
              <a:lnSpc>
                <a:spcPct val="90000"/>
              </a:lnSpc>
              <a:buFontTx/>
              <a:buAutoNum type="arabicPeriod"/>
            </a:pPr>
            <a:r>
              <a:rPr lang="en-US" smtClean="0"/>
              <a:t>Reception of the Gospel connotes responsibility to it.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3800" smtClean="0"/>
              <a:t>From the Dogmatic Constitution on the Church (Lumen Gentium, 11/64)</a:t>
            </a:r>
          </a:p>
        </p:txBody>
      </p:sp>
      <p:sp>
        <p:nvSpPr>
          <p:cNvPr id="33795" name="Rectangle 3"/>
          <p:cNvSpPr>
            <a:spLocks noGrp="1" noChangeArrowheads="1"/>
          </p:cNvSpPr>
          <p:nvPr>
            <p:ph type="body" idx="1"/>
          </p:nvPr>
        </p:nvSpPr>
        <p:spPr/>
        <p:txBody>
          <a:bodyPr/>
          <a:lstStyle/>
          <a:p>
            <a:pPr eaLnBrk="1" hangingPunct="1">
              <a:buFont typeface="Wingdings" pitchFamily="2" charset="2"/>
              <a:buNone/>
            </a:pPr>
            <a:r>
              <a:rPr lang="en-US" smtClean="0"/>
              <a:t>17.  “…Thus the Church prays and likewise labors so that into the people of God, the Body of the Lord and the Temple of the Holy Spirit, may pass the fullness of the whole world, and that in Christ, the head of all things, all honor and glory may be rendered to the Creator, the Father of the universe.”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457200"/>
            <a:ext cx="7772400" cy="838200"/>
          </a:xfrm>
        </p:spPr>
        <p:txBody>
          <a:bodyPr/>
          <a:lstStyle/>
          <a:p>
            <a:pPr eaLnBrk="1" hangingPunct="1"/>
            <a:r>
              <a:rPr lang="en-US" smtClean="0"/>
              <a:t>5 Paradigm Shfts</a:t>
            </a:r>
          </a:p>
        </p:txBody>
      </p:sp>
      <p:sp>
        <p:nvSpPr>
          <p:cNvPr id="34819" name="Rectangle 3"/>
          <p:cNvSpPr>
            <a:spLocks noGrp="1" noChangeArrowheads="1"/>
          </p:cNvSpPr>
          <p:nvPr>
            <p:ph type="body" idx="1"/>
          </p:nvPr>
        </p:nvSpPr>
        <p:spPr>
          <a:xfrm>
            <a:off x="685800" y="1524000"/>
            <a:ext cx="7772400" cy="4648200"/>
          </a:xfrm>
        </p:spPr>
        <p:txBody>
          <a:bodyPr/>
          <a:lstStyle/>
          <a:p>
            <a:pPr marL="609600" indent="-609600" eaLnBrk="1" hangingPunct="1">
              <a:buFontTx/>
              <a:buAutoNum type="arabicPeriod" startAt="3"/>
            </a:pPr>
            <a:r>
              <a:rPr lang="en-US" sz="2400" smtClean="0"/>
              <a:t>From ‘Either you are in the Boat or your not’, to ‘We see the elephant, you may only see the trunk.’</a:t>
            </a:r>
          </a:p>
          <a:p>
            <a:pPr marL="990600" lvl="1" indent="-533400" eaLnBrk="1" hangingPunct="1">
              <a:buFontTx/>
              <a:buAutoNum type="arabicPeriod"/>
            </a:pPr>
            <a:r>
              <a:rPr lang="en-US" sz="2200" smtClean="0"/>
              <a:t>Conception of Universal Truth</a:t>
            </a:r>
          </a:p>
          <a:p>
            <a:pPr marL="990600" lvl="1" indent="-533400" eaLnBrk="1" hangingPunct="1">
              <a:buFontTx/>
              <a:buAutoNum type="arabicPeriod"/>
            </a:pPr>
            <a:r>
              <a:rPr lang="en-US" sz="2200" smtClean="0"/>
              <a:t>Belief in Revelation as Revelation of Objective Truth</a:t>
            </a:r>
          </a:p>
          <a:p>
            <a:pPr marL="1371600" lvl="2" indent="-457200" eaLnBrk="1" hangingPunct="1">
              <a:buFontTx/>
              <a:buAutoNum type="arabicPeriod"/>
            </a:pPr>
            <a:r>
              <a:rPr lang="en-US" smtClean="0"/>
              <a:t>Previously we said, “If you aren’t in my boat, you’re gonna drown.”</a:t>
            </a:r>
          </a:p>
          <a:p>
            <a:pPr marL="1371600" lvl="2" indent="-457200" eaLnBrk="1" hangingPunct="1">
              <a:buFontTx/>
              <a:buAutoNum type="arabicPeriod"/>
            </a:pPr>
            <a:r>
              <a:rPr lang="en-US" smtClean="0"/>
              <a:t>Now we say, “The fullness of the Boat is here, and you may have a part of it, but we’ve got the fullness”.</a:t>
            </a:r>
          </a:p>
          <a:p>
            <a:pPr marL="990600" lvl="1" indent="-533400" eaLnBrk="1" hangingPunct="1">
              <a:buFontTx/>
              <a:buAutoNum type="arabicPeriod"/>
            </a:pPr>
            <a:r>
              <a:rPr lang="en-US" sz="2200" smtClean="0"/>
              <a:t>This Shift applies to World Religions as well.</a:t>
            </a:r>
          </a:p>
          <a:p>
            <a:pPr marL="1371600" lvl="2" indent="-457200" eaLnBrk="1" hangingPunct="1">
              <a:buFontTx/>
              <a:buAutoNum type="arabicPeriod"/>
            </a:pPr>
            <a:r>
              <a:rPr lang="en-US" smtClean="0"/>
              <a:t>Catholics and Main-stream denominations have led the way in ecumenism and inter-faith dialogue.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3800" smtClean="0"/>
              <a:t>From the Decree on Ecumenism (Unitatis Redintegratio, 11/64)</a:t>
            </a:r>
          </a:p>
        </p:txBody>
      </p:sp>
      <p:sp>
        <p:nvSpPr>
          <p:cNvPr id="3584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3. Those “who believe in Christ and have been properly baptized are put in some, though imperfect, communion with the Catholic Church… But even in spite of them [obstacles which prevent unity of all Christians] it remains true that all who have been justified by faith in baptism are incorporated into Christ; they therefore have the right to be called Christians, and with good reason are accepted as brothers [and sisters] by the children of the Catholic Church.”</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5 Paradigm Shfts</a:t>
            </a:r>
          </a:p>
        </p:txBody>
      </p:sp>
      <p:sp>
        <p:nvSpPr>
          <p:cNvPr id="36867" name="Rectangle 3"/>
          <p:cNvSpPr>
            <a:spLocks noGrp="1" noChangeArrowheads="1"/>
          </p:cNvSpPr>
          <p:nvPr>
            <p:ph type="body" idx="1"/>
          </p:nvPr>
        </p:nvSpPr>
        <p:spPr/>
        <p:txBody>
          <a:bodyPr/>
          <a:lstStyle/>
          <a:p>
            <a:pPr marL="609600" indent="-609600" eaLnBrk="1" hangingPunct="1">
              <a:buFont typeface="Wingdings" pitchFamily="2" charset="2"/>
              <a:buNone/>
            </a:pPr>
            <a:r>
              <a:rPr lang="en-US" sz="2400" smtClean="0"/>
              <a:t>4.	From PPO Catholic to Catholic Engaged in the World</a:t>
            </a:r>
          </a:p>
          <a:p>
            <a:pPr marL="990600" lvl="1" indent="-533400" eaLnBrk="1" hangingPunct="1">
              <a:buFontTx/>
              <a:buAutoNum type="arabicPeriod"/>
            </a:pPr>
            <a:r>
              <a:rPr lang="en-US" sz="2200" smtClean="0"/>
              <a:t>PPO = Pray, Pay and Obey</a:t>
            </a:r>
          </a:p>
          <a:p>
            <a:pPr marL="990600" lvl="1" indent="-533400" eaLnBrk="1" hangingPunct="1">
              <a:buFontTx/>
              <a:buAutoNum type="arabicPeriod"/>
            </a:pPr>
            <a:r>
              <a:rPr lang="en-US" sz="2200" smtClean="0"/>
              <a:t>Vatican II Calls the Laity to Christian Responsibility in the World</a:t>
            </a:r>
          </a:p>
          <a:p>
            <a:pPr marL="1371600" lvl="2" indent="-457200" eaLnBrk="1" hangingPunct="1">
              <a:buFontTx/>
              <a:buAutoNum type="arabicPeriod"/>
            </a:pPr>
            <a:r>
              <a:rPr lang="en-US" smtClean="0"/>
              <a:t>Not enough to be Christian on Sunday</a:t>
            </a:r>
          </a:p>
          <a:p>
            <a:pPr marL="1371600" lvl="2" indent="-457200" eaLnBrk="1" hangingPunct="1">
              <a:buFontTx/>
              <a:buAutoNum type="arabicPeriod"/>
            </a:pPr>
            <a:r>
              <a:rPr lang="en-US" smtClean="0"/>
              <a:t>Be a Christian Plumber, a Christian CEO, etc.</a:t>
            </a:r>
          </a:p>
          <a:p>
            <a:pPr marL="990600" lvl="1" indent="-533400" eaLnBrk="1" hangingPunct="1">
              <a:buFontTx/>
              <a:buAutoNum type="arabicPeriod"/>
            </a:pPr>
            <a:r>
              <a:rPr lang="en-US" sz="2200" smtClean="0"/>
              <a:t>Unique Ministerial Character of the Laity is the Advancement of Christ’s work in the World</a:t>
            </a:r>
          </a:p>
          <a:p>
            <a:pPr marL="1371600" lvl="2" indent="-457200" eaLnBrk="1" hangingPunct="1">
              <a:buFontTx/>
              <a:buAutoNum type="arabicPeriod"/>
            </a:pPr>
            <a:r>
              <a:rPr lang="en-US" smtClean="0"/>
              <a:t>Later the mission of the Church – Evangelization.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200" smtClean="0"/>
              <a:t>From the Pastoral Constitution on the Church in the Modern World (Gadium et Spes, 12/65)</a:t>
            </a:r>
          </a:p>
        </p:txBody>
      </p:sp>
      <p:sp>
        <p:nvSpPr>
          <p:cNvPr id="3789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43. “Let there, then, be no such pernicious opposition between professional and social activity on the one hand and religious life on the other…  Let Christians follow the example of Christ who worked as a craftsman; let them be proud of the opportunity to carry out their earthly activity in such a way as to integrate human, domestic, professional, scientific and technical enterprises with religious values, under whose supreme direction all things are ordered to the Glory of God.”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Enlightenment</a:t>
            </a:r>
            <a:endParaRPr lang="en-US" dirty="0"/>
          </a:p>
        </p:txBody>
      </p:sp>
      <p:sp>
        <p:nvSpPr>
          <p:cNvPr id="3" name="Content Placeholder 2"/>
          <p:cNvSpPr>
            <a:spLocks noGrp="1"/>
          </p:cNvSpPr>
          <p:nvPr>
            <p:ph idx="1"/>
          </p:nvPr>
        </p:nvSpPr>
        <p:spPr/>
        <p:txBody>
          <a:bodyPr/>
          <a:lstStyle/>
          <a:p>
            <a:r>
              <a:rPr lang="en-US" dirty="0" smtClean="0"/>
              <a:t>Enlightenment Philosophy</a:t>
            </a:r>
          </a:p>
          <a:p>
            <a:pPr lvl="1"/>
            <a:r>
              <a:rPr lang="en-US" dirty="0" smtClean="0"/>
              <a:t>Throws off Christianity </a:t>
            </a:r>
          </a:p>
          <a:p>
            <a:pPr lvl="1"/>
            <a:r>
              <a:rPr lang="en-US" dirty="0" smtClean="0"/>
              <a:t>Moves into Empiricism</a:t>
            </a:r>
          </a:p>
          <a:p>
            <a:pPr lvl="2"/>
            <a:r>
              <a:rPr lang="en-US" dirty="0" smtClean="0"/>
              <a:t>Individualistic</a:t>
            </a:r>
          </a:p>
          <a:p>
            <a:pPr lvl="2"/>
            <a:r>
              <a:rPr lang="en-US" dirty="0" smtClean="0"/>
              <a:t>Experience</a:t>
            </a:r>
          </a:p>
          <a:p>
            <a:r>
              <a:rPr lang="en-US" dirty="0" smtClean="0"/>
              <a:t>Enlightenment Politics</a:t>
            </a:r>
          </a:p>
          <a:p>
            <a:pPr lvl="1"/>
            <a:r>
              <a:rPr lang="en-US" dirty="0" smtClean="0"/>
              <a:t>Church seen as an enemy</a:t>
            </a:r>
          </a:p>
          <a:p>
            <a:pPr lvl="1"/>
            <a:r>
              <a:rPr lang="en-US" dirty="0" smtClean="0"/>
              <a:t>Human Person/Reason </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5 Paradigm Shfts</a:t>
            </a:r>
          </a:p>
        </p:txBody>
      </p:sp>
      <p:sp>
        <p:nvSpPr>
          <p:cNvPr id="38915" name="Rectangle 3"/>
          <p:cNvSpPr>
            <a:spLocks noGrp="1" noChangeArrowheads="1"/>
          </p:cNvSpPr>
          <p:nvPr>
            <p:ph type="body" idx="1"/>
          </p:nvPr>
        </p:nvSpPr>
        <p:spPr/>
        <p:txBody>
          <a:bodyPr/>
          <a:lstStyle/>
          <a:p>
            <a:pPr marL="609600" indent="-609600" eaLnBrk="1" hangingPunct="1">
              <a:lnSpc>
                <a:spcPct val="90000"/>
              </a:lnSpc>
              <a:buFontTx/>
              <a:buAutoNum type="arabicPeriod" startAt="5"/>
            </a:pPr>
            <a:r>
              <a:rPr lang="en-US" sz="2400" smtClean="0"/>
              <a:t>From internal society awaiting the end, to Christian Society serving the World.</a:t>
            </a:r>
          </a:p>
          <a:p>
            <a:pPr marL="990600" lvl="1" indent="-533400" eaLnBrk="1" hangingPunct="1">
              <a:lnSpc>
                <a:spcPct val="90000"/>
              </a:lnSpc>
              <a:buFontTx/>
              <a:buAutoNum type="arabicPeriod"/>
            </a:pPr>
            <a:r>
              <a:rPr lang="en-US" sz="2200" smtClean="0"/>
              <a:t>Revealed Eschatology or Realizing Eschatology</a:t>
            </a:r>
          </a:p>
          <a:p>
            <a:pPr marL="1371600" lvl="2" indent="-457200" eaLnBrk="1" hangingPunct="1">
              <a:lnSpc>
                <a:spcPct val="90000"/>
              </a:lnSpc>
              <a:buFontTx/>
              <a:buAutoNum type="arabicPeriod"/>
            </a:pPr>
            <a:r>
              <a:rPr lang="en-US" smtClean="0"/>
              <a:t>The work of the church</a:t>
            </a:r>
          </a:p>
          <a:p>
            <a:pPr marL="990600" lvl="1" indent="-533400" eaLnBrk="1" hangingPunct="1">
              <a:lnSpc>
                <a:spcPct val="90000"/>
              </a:lnSpc>
              <a:buFontTx/>
              <a:buAutoNum type="arabicPeriod"/>
            </a:pPr>
            <a:r>
              <a:rPr lang="en-US" sz="2200" smtClean="0"/>
              <a:t>Only through our attachment to Grace</a:t>
            </a:r>
          </a:p>
          <a:p>
            <a:pPr marL="990600" lvl="1" indent="-533400" eaLnBrk="1" hangingPunct="1">
              <a:lnSpc>
                <a:spcPct val="90000"/>
              </a:lnSpc>
              <a:buFontTx/>
              <a:buAutoNum type="arabicPeriod"/>
            </a:pPr>
            <a:r>
              <a:rPr lang="en-US" sz="2200" smtClean="0"/>
              <a:t>Human Solidarity requires action on behalf of all humanity.</a:t>
            </a:r>
          </a:p>
          <a:p>
            <a:pPr marL="1371600" lvl="2" indent="-457200" eaLnBrk="1" hangingPunct="1">
              <a:lnSpc>
                <a:spcPct val="90000"/>
              </a:lnSpc>
              <a:buFontTx/>
              <a:buAutoNum type="arabicPeriod"/>
            </a:pPr>
            <a:r>
              <a:rPr lang="en-US" smtClean="0"/>
              <a:t>“I came that they may have life, and life to the full.” (Jn. 10:10)</a:t>
            </a:r>
          </a:p>
          <a:p>
            <a:pPr marL="1371600" lvl="2" indent="-457200" eaLnBrk="1" hangingPunct="1">
              <a:lnSpc>
                <a:spcPct val="90000"/>
              </a:lnSpc>
              <a:buFontTx/>
              <a:buAutoNum type="arabicPeriod"/>
            </a:pPr>
            <a:r>
              <a:rPr lang="en-US" smtClean="0"/>
              <a:t>The work of the church in the world, empowered by the Grace of Christ, is to bring humanity to it’s fullness.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200" dirty="0" smtClean="0"/>
              <a:t>From the Pastoral Constitution on the Church in the Modern World (</a:t>
            </a:r>
            <a:r>
              <a:rPr lang="en-US" sz="3200" dirty="0" err="1" smtClean="0"/>
              <a:t>Gadium</a:t>
            </a:r>
            <a:r>
              <a:rPr lang="en-US" sz="3200" dirty="0" smtClean="0"/>
              <a:t> et </a:t>
            </a:r>
            <a:r>
              <a:rPr lang="en-US" sz="3200" dirty="0" err="1" smtClean="0"/>
              <a:t>Spes</a:t>
            </a:r>
            <a:r>
              <a:rPr lang="en-US" sz="3200" dirty="0" smtClean="0"/>
              <a:t>, 12/65)</a:t>
            </a:r>
          </a:p>
        </p:txBody>
      </p:sp>
      <p:sp>
        <p:nvSpPr>
          <p:cNvPr id="39939" name="Rectangle 3"/>
          <p:cNvSpPr>
            <a:spLocks noGrp="1" noChangeArrowheads="1"/>
          </p:cNvSpPr>
          <p:nvPr>
            <p:ph type="body" idx="1"/>
          </p:nvPr>
        </p:nvSpPr>
        <p:spPr/>
        <p:txBody>
          <a:bodyPr/>
          <a:lstStyle/>
          <a:p>
            <a:pPr eaLnBrk="1" hangingPunct="1">
              <a:buFont typeface="Wingdings" pitchFamily="2" charset="2"/>
              <a:buNone/>
            </a:pPr>
            <a:r>
              <a:rPr lang="en-US" smtClean="0"/>
              <a:t>43. “The laity are called to participate actively in the whole life of the Church; not only are they to animate the world with the spirit of Christianity, but they are to be witnesses to Christ in all circumstances and at the very heart of the community of mankind.”</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en-US" dirty="0" smtClean="0"/>
              <a:t>Catholicism Today</a:t>
            </a:r>
            <a:endParaRPr lang="en-US" dirty="0" smtClean="0"/>
          </a:p>
        </p:txBody>
      </p:sp>
      <p:sp>
        <p:nvSpPr>
          <p:cNvPr id="40963" name="Rectangle 3"/>
          <p:cNvSpPr>
            <a:spLocks noGrp="1" noChangeArrowheads="1"/>
          </p:cNvSpPr>
          <p:nvPr>
            <p:ph type="body" idx="1"/>
          </p:nvPr>
        </p:nvSpPr>
        <p:spPr>
          <a:xfrm>
            <a:off x="914400" y="1600200"/>
            <a:ext cx="7772400" cy="4876800"/>
          </a:xfrm>
        </p:spPr>
        <p:txBody>
          <a:bodyPr/>
          <a:lstStyle/>
          <a:p>
            <a:pPr eaLnBrk="1" hangingPunct="1"/>
            <a:r>
              <a:rPr lang="en-US" sz="2400" smtClean="0"/>
              <a:t>60’s – 80’s</a:t>
            </a:r>
          </a:p>
          <a:p>
            <a:pPr lvl="1" eaLnBrk="1" hangingPunct="1"/>
            <a:r>
              <a:rPr lang="en-US" sz="2200" smtClean="0"/>
              <a:t>Vatican II Generation Gap</a:t>
            </a:r>
          </a:p>
          <a:p>
            <a:pPr lvl="1" eaLnBrk="1" hangingPunct="1"/>
            <a:r>
              <a:rPr lang="en-US" sz="2200" smtClean="0"/>
              <a:t>Change without education</a:t>
            </a:r>
          </a:p>
          <a:p>
            <a:pPr lvl="2" eaLnBrk="1" hangingPunct="1"/>
            <a:endParaRPr lang="en-US" smtClean="0"/>
          </a:p>
          <a:p>
            <a:pPr lvl="1" eaLnBrk="1" hangingPunct="1"/>
            <a:r>
              <a:rPr lang="en-US" sz="2300" smtClean="0"/>
              <a:t>From the Baltimore Catechism to Warm Fuzzies</a:t>
            </a:r>
          </a:p>
          <a:p>
            <a:pPr lvl="2" eaLnBrk="1" hangingPunct="1"/>
            <a:r>
              <a:rPr lang="en-US" sz="2400" smtClean="0"/>
              <a:t>Baltimore Catechism: The ‘What’s’ of Faith… </a:t>
            </a:r>
          </a:p>
          <a:p>
            <a:pPr lvl="2" eaLnBrk="1" hangingPunct="1"/>
            <a:r>
              <a:rPr lang="en-US" sz="2400" smtClean="0"/>
              <a:t>Feelings, Nothing More than Feelings…</a:t>
            </a:r>
          </a:p>
          <a:p>
            <a:pPr lvl="3" eaLnBrk="1" hangingPunct="1"/>
            <a:r>
              <a:rPr lang="en-US" smtClean="0"/>
              <a:t>Crisis = Ministry Becomes about Personal Relationships and Personal Attachments</a:t>
            </a:r>
          </a:p>
          <a:p>
            <a:pPr lvl="3" eaLnBrk="1" hangingPunct="1"/>
            <a:r>
              <a:rPr lang="en-US" smtClean="0"/>
              <a:t>“Danger, Will Robinson, Danger.”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r>
              <a:rPr lang="en-US" sz="4000" dirty="0" smtClean="0"/>
              <a:t>Catholicism Today</a:t>
            </a:r>
            <a:endParaRPr lang="en-US" sz="3800" dirty="0" smtClean="0"/>
          </a:p>
        </p:txBody>
      </p:sp>
      <p:sp>
        <p:nvSpPr>
          <p:cNvPr id="41987" name="Rectangle 3"/>
          <p:cNvSpPr>
            <a:spLocks noGrp="1" noChangeArrowheads="1"/>
          </p:cNvSpPr>
          <p:nvPr>
            <p:ph type="body" idx="1"/>
          </p:nvPr>
        </p:nvSpPr>
        <p:spPr/>
        <p:txBody>
          <a:bodyPr/>
          <a:lstStyle/>
          <a:p>
            <a:pPr eaLnBrk="1" hangingPunct="1"/>
            <a:r>
              <a:rPr lang="en-US" sz="2400" smtClean="0"/>
              <a:t>90’s</a:t>
            </a:r>
          </a:p>
          <a:p>
            <a:pPr lvl="1" eaLnBrk="1" hangingPunct="1"/>
            <a:r>
              <a:rPr lang="en-US" smtClean="0"/>
              <a:t>Re-emerging Piety &amp; Devotions</a:t>
            </a:r>
          </a:p>
          <a:p>
            <a:pPr lvl="2" eaLnBrk="1" hangingPunct="1"/>
            <a:r>
              <a:rPr lang="en-US" smtClean="0"/>
              <a:t>Desire for Black and White in a Gray World</a:t>
            </a:r>
          </a:p>
          <a:p>
            <a:pPr lvl="1" eaLnBrk="1" hangingPunct="1"/>
            <a:r>
              <a:rPr lang="en-US" smtClean="0"/>
              <a:t>Rise in Laity serving as professionals in the Church</a:t>
            </a:r>
          </a:p>
          <a:p>
            <a:pPr lvl="2" eaLnBrk="1" hangingPunct="1"/>
            <a:r>
              <a:rPr lang="en-US" smtClean="0"/>
              <a:t>Challenge – Formation </a:t>
            </a:r>
          </a:p>
          <a:p>
            <a:pPr lvl="2" eaLnBrk="1" hangingPunct="1"/>
            <a:r>
              <a:rPr lang="en-US" smtClean="0"/>
              <a:t>Job Qualification for a Coordinator of Youth Ministry ca. 1990: “Degree in Psychology or social service, ability to relate well with teens…”</a:t>
            </a:r>
          </a:p>
          <a:p>
            <a:pPr lvl="3" eaLnBrk="1" hangingPunct="1"/>
            <a:r>
              <a:rPr lang="en-US" smtClean="0"/>
              <a:t>Theology not emphasized!!!!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28600"/>
            <a:ext cx="8001000" cy="1295400"/>
          </a:xfrm>
        </p:spPr>
        <p:txBody>
          <a:bodyPr/>
          <a:lstStyle/>
          <a:p>
            <a:pPr algn="ctr" eaLnBrk="1" hangingPunct="1"/>
            <a:r>
              <a:rPr lang="en-US" sz="3600" dirty="0" smtClean="0"/>
              <a:t>Catholicism Today</a:t>
            </a:r>
            <a:endParaRPr lang="en-US" sz="3600" dirty="0" smtClean="0"/>
          </a:p>
        </p:txBody>
      </p:sp>
      <p:sp>
        <p:nvSpPr>
          <p:cNvPr id="43011" name="Rectangle 3"/>
          <p:cNvSpPr>
            <a:spLocks noGrp="1" noChangeArrowheads="1"/>
          </p:cNvSpPr>
          <p:nvPr>
            <p:ph type="body" idx="1"/>
          </p:nvPr>
        </p:nvSpPr>
        <p:spPr>
          <a:xfrm>
            <a:off x="609600" y="1524000"/>
            <a:ext cx="7772400" cy="4800600"/>
          </a:xfrm>
        </p:spPr>
        <p:txBody>
          <a:bodyPr/>
          <a:lstStyle/>
          <a:p>
            <a:pPr marL="533400" indent="-533400" eaLnBrk="1" hangingPunct="1">
              <a:lnSpc>
                <a:spcPct val="90000"/>
              </a:lnSpc>
            </a:pPr>
            <a:r>
              <a:rPr lang="en-US" smtClean="0"/>
              <a:t>21</a:t>
            </a:r>
            <a:r>
              <a:rPr lang="en-US" baseline="30000" smtClean="0"/>
              <a:t>st</a:t>
            </a:r>
            <a:r>
              <a:rPr lang="en-US" smtClean="0"/>
              <a:t> Century</a:t>
            </a:r>
          </a:p>
          <a:p>
            <a:pPr marL="914400" lvl="1" indent="-457200" eaLnBrk="1" hangingPunct="1">
              <a:lnSpc>
                <a:spcPct val="90000"/>
              </a:lnSpc>
            </a:pPr>
            <a:r>
              <a:rPr lang="en-US" smtClean="0"/>
              <a:t>Vatican II shifted paradigms, it didn’t create a new church.</a:t>
            </a:r>
          </a:p>
          <a:p>
            <a:pPr marL="914400" lvl="1" indent="-457200" eaLnBrk="1" hangingPunct="1">
              <a:lnSpc>
                <a:spcPct val="90000"/>
              </a:lnSpc>
            </a:pPr>
            <a:r>
              <a:rPr lang="en-US" smtClean="0"/>
              <a:t>Tuning the Hybrid Engine</a:t>
            </a:r>
          </a:p>
          <a:p>
            <a:pPr marL="1295400" lvl="2" indent="-381000" eaLnBrk="1" hangingPunct="1">
              <a:lnSpc>
                <a:spcPct val="90000"/>
              </a:lnSpc>
            </a:pPr>
            <a:r>
              <a:rPr lang="en-US" smtClean="0"/>
              <a:t>Balance between Engine of Tradition and Engine of Reform</a:t>
            </a:r>
          </a:p>
          <a:p>
            <a:pPr marL="1714500" lvl="3" indent="-342900" eaLnBrk="1" hangingPunct="1">
              <a:lnSpc>
                <a:spcPct val="90000"/>
              </a:lnSpc>
            </a:pPr>
            <a:r>
              <a:rPr lang="en-US" smtClean="0"/>
              <a:t>Cannot convert the Gospel to the Culture, we must transform the culture to the Gospel.</a:t>
            </a:r>
          </a:p>
          <a:p>
            <a:pPr marL="1295400" lvl="2" indent="-381000" eaLnBrk="1" hangingPunct="1">
              <a:lnSpc>
                <a:spcPct val="90000"/>
              </a:lnSpc>
            </a:pPr>
            <a:r>
              <a:rPr lang="en-US" smtClean="0"/>
              <a:t>While keeping both in the best working order</a:t>
            </a:r>
          </a:p>
          <a:p>
            <a:pPr marL="914400" lvl="1" indent="-457200" eaLnBrk="1" hangingPunct="1">
              <a:lnSpc>
                <a:spcPct val="90000"/>
              </a:lnSpc>
            </a:pPr>
            <a:r>
              <a:rPr lang="en-US" smtClean="0"/>
              <a:t>Re-discovering the intellectual tradition of faith, not apart from the experience of faith, but as essential to it.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Conclusions</a:t>
            </a:r>
          </a:p>
        </p:txBody>
      </p:sp>
      <p:sp>
        <p:nvSpPr>
          <p:cNvPr id="44035" name="Rectangle 3"/>
          <p:cNvSpPr>
            <a:spLocks noGrp="1" noChangeArrowheads="1"/>
          </p:cNvSpPr>
          <p:nvPr>
            <p:ph type="body" idx="1"/>
          </p:nvPr>
        </p:nvSpPr>
        <p:spPr/>
        <p:txBody>
          <a:bodyPr/>
          <a:lstStyle/>
          <a:p>
            <a:pPr eaLnBrk="1" hangingPunct="1">
              <a:lnSpc>
                <a:spcPct val="80000"/>
              </a:lnSpc>
            </a:pPr>
            <a:r>
              <a:rPr lang="en-US" sz="2400" smtClean="0"/>
              <a:t>“Those who fail to learn from history are doomed to repeat it.” – George Santayana</a:t>
            </a:r>
          </a:p>
          <a:p>
            <a:pPr eaLnBrk="1" hangingPunct="1">
              <a:lnSpc>
                <a:spcPct val="80000"/>
              </a:lnSpc>
            </a:pPr>
            <a:r>
              <a:rPr lang="en-US" sz="2400" smtClean="0"/>
              <a:t>See the church in history, and its doctrine through history as ‘developing’.</a:t>
            </a:r>
          </a:p>
          <a:p>
            <a:pPr lvl="1" eaLnBrk="1" hangingPunct="1">
              <a:lnSpc>
                <a:spcPct val="80000"/>
              </a:lnSpc>
            </a:pPr>
            <a:r>
              <a:rPr lang="en-US" sz="2200" smtClean="0"/>
              <a:t>What we know today we could not have known yesterday</a:t>
            </a:r>
          </a:p>
          <a:p>
            <a:pPr eaLnBrk="1" hangingPunct="1">
              <a:lnSpc>
                <a:spcPct val="80000"/>
              </a:lnSpc>
            </a:pPr>
            <a:r>
              <a:rPr lang="en-US" sz="2400" smtClean="0"/>
              <a:t>The Church is human!  </a:t>
            </a:r>
          </a:p>
          <a:p>
            <a:pPr lvl="1" eaLnBrk="1" hangingPunct="1">
              <a:lnSpc>
                <a:spcPct val="80000"/>
              </a:lnSpc>
            </a:pPr>
            <a:r>
              <a:rPr lang="en-US" sz="2200" smtClean="0"/>
              <a:t>Guided by the Holy Spirit, united to Christ Jesus</a:t>
            </a:r>
          </a:p>
          <a:p>
            <a:pPr eaLnBrk="1" hangingPunct="1">
              <a:lnSpc>
                <a:spcPct val="80000"/>
              </a:lnSpc>
            </a:pPr>
            <a:r>
              <a:rPr lang="en-US" sz="2400" smtClean="0"/>
              <a:t>The Church is human.</a:t>
            </a:r>
          </a:p>
          <a:p>
            <a:pPr lvl="1" eaLnBrk="1" hangingPunct="1">
              <a:lnSpc>
                <a:spcPct val="80000"/>
              </a:lnSpc>
            </a:pPr>
            <a:r>
              <a:rPr lang="en-US" sz="2200" smtClean="0"/>
              <a:t>Descendent of Adam, In Possession of Original Sin</a:t>
            </a:r>
          </a:p>
          <a:p>
            <a:pPr lvl="1" eaLnBrk="1" hangingPunct="1">
              <a:lnSpc>
                <a:spcPct val="80000"/>
              </a:lnSpc>
            </a:pPr>
            <a:endParaRPr lang="en-US" sz="220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Conclusions: Where to From Here?</a:t>
            </a:r>
          </a:p>
        </p:txBody>
      </p:sp>
      <p:sp>
        <p:nvSpPr>
          <p:cNvPr id="45059" name="Rectangle 3"/>
          <p:cNvSpPr>
            <a:spLocks noGrp="1" noChangeArrowheads="1"/>
          </p:cNvSpPr>
          <p:nvPr>
            <p:ph type="body" idx="1"/>
          </p:nvPr>
        </p:nvSpPr>
        <p:spPr/>
        <p:txBody>
          <a:bodyPr/>
          <a:lstStyle/>
          <a:p>
            <a:pPr marL="609600" indent="-609600" eaLnBrk="1" hangingPunct="1">
              <a:buFontTx/>
              <a:buAutoNum type="arabicPeriod"/>
            </a:pPr>
            <a:r>
              <a:rPr lang="en-US" smtClean="0"/>
              <a:t>Dialogue.  Honest Dialogue.</a:t>
            </a:r>
          </a:p>
          <a:p>
            <a:pPr marL="609600" indent="-609600" eaLnBrk="1" hangingPunct="1">
              <a:buFontTx/>
              <a:buAutoNum type="arabicPeriod"/>
            </a:pPr>
            <a:r>
              <a:rPr lang="en-US" smtClean="0"/>
              <a:t>Unity is not Uniformity, in fact, unity is only truly found in diversity.</a:t>
            </a:r>
          </a:p>
          <a:p>
            <a:pPr marL="609600" indent="-609600" eaLnBrk="1" hangingPunct="1">
              <a:buFontTx/>
              <a:buAutoNum type="arabicPeriod"/>
            </a:pPr>
            <a:r>
              <a:rPr lang="en-US" smtClean="0"/>
              <a:t>Rooting in the Tradition beyond the “what” and into the “why”.</a:t>
            </a:r>
          </a:p>
          <a:p>
            <a:pPr marL="609600" indent="-609600" eaLnBrk="1" hangingPunct="1">
              <a:buFontTx/>
              <a:buAutoNum type="arabicPeriod"/>
            </a:pPr>
            <a:r>
              <a:rPr lang="en-US" smtClean="0"/>
              <a:t>Moving from “Experiential Faith” to “Experienced, Reasoned and True Faith”</a:t>
            </a:r>
          </a:p>
          <a:p>
            <a:pPr marL="609600" indent="-609600" eaLnBrk="1" hangingPunct="1">
              <a:buFontTx/>
              <a:buAutoNum type="arabicPeriod"/>
            </a:pPr>
            <a:r>
              <a:rPr lang="en-US" smtClean="0"/>
              <a:t>Seeking Truth as the Objective Reality it is.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The French Revolution</a:t>
            </a:r>
          </a:p>
        </p:txBody>
      </p:sp>
      <p:sp>
        <p:nvSpPr>
          <p:cNvPr id="6147" name="Rectangle 3"/>
          <p:cNvSpPr>
            <a:spLocks noGrp="1" noChangeArrowheads="1"/>
          </p:cNvSpPr>
          <p:nvPr>
            <p:ph type="body" idx="1"/>
          </p:nvPr>
        </p:nvSpPr>
        <p:spPr>
          <a:xfrm>
            <a:off x="533400" y="1447800"/>
            <a:ext cx="8153400" cy="4800600"/>
          </a:xfrm>
        </p:spPr>
        <p:txBody>
          <a:bodyPr/>
          <a:lstStyle/>
          <a:p>
            <a:pPr eaLnBrk="1" hangingPunct="1"/>
            <a:r>
              <a:rPr lang="en-US" sz="2400" smtClean="0"/>
              <a:t>“Straw that Breaks the Camel’s Back”</a:t>
            </a:r>
          </a:p>
          <a:p>
            <a:pPr lvl="1" eaLnBrk="1" hangingPunct="1"/>
            <a:r>
              <a:rPr lang="en-US" sz="2200" smtClean="0"/>
              <a:t>European Catholicism loses influence in Northern European politics</a:t>
            </a:r>
          </a:p>
          <a:p>
            <a:pPr eaLnBrk="1" hangingPunct="1"/>
            <a:r>
              <a:rPr lang="en-US" sz="2400" smtClean="0"/>
              <a:t>State begins running the Church</a:t>
            </a:r>
          </a:p>
          <a:p>
            <a:pPr lvl="1" eaLnBrk="1" hangingPunct="1"/>
            <a:r>
              <a:rPr lang="en-US" sz="2200" smtClean="0"/>
              <a:t>Civil Constitution of the Clergy (CCC)</a:t>
            </a:r>
          </a:p>
          <a:p>
            <a:pPr lvl="1" eaLnBrk="1" hangingPunct="1"/>
            <a:r>
              <a:rPr lang="en-US" sz="2200" smtClean="0"/>
              <a:t>Reign of Terror – Martyrdom of French Clergy 1792</a:t>
            </a:r>
          </a:p>
          <a:p>
            <a:pPr lvl="1" eaLnBrk="1" hangingPunct="1"/>
            <a:r>
              <a:rPr lang="en-US" sz="2200" smtClean="0"/>
              <a:t>Capture of Pius VI by French Army (1798)</a:t>
            </a:r>
          </a:p>
          <a:p>
            <a:pPr lvl="1" eaLnBrk="1" hangingPunct="1"/>
            <a:r>
              <a:rPr lang="en-US" sz="2200" smtClean="0"/>
              <a:t>Pius VII elected</a:t>
            </a:r>
          </a:p>
          <a:p>
            <a:pPr eaLnBrk="1" hangingPunct="1"/>
            <a:r>
              <a:rPr lang="en-US" sz="2400" smtClean="0"/>
              <a:t>Napoleon’s Use of the Church</a:t>
            </a:r>
          </a:p>
          <a:p>
            <a:pPr lvl="1" eaLnBrk="1" hangingPunct="1"/>
            <a:r>
              <a:rPr lang="en-US" sz="2200" smtClean="0"/>
              <a:t>Restores tolerance of the church in France</a:t>
            </a:r>
          </a:p>
          <a:p>
            <a:pPr lvl="1" eaLnBrk="1" hangingPunct="1"/>
            <a:r>
              <a:rPr lang="en-US" sz="2200" smtClean="0"/>
              <a:t>State continues to influence the church</a:t>
            </a:r>
          </a:p>
          <a:p>
            <a:pPr lvl="1" eaLnBrk="1" hangingPunct="1"/>
            <a:r>
              <a:rPr lang="en-US" sz="2200" smtClean="0"/>
              <a:t>Concordant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French Revolution</a:t>
            </a:r>
          </a:p>
        </p:txBody>
      </p:sp>
      <p:sp>
        <p:nvSpPr>
          <p:cNvPr id="7171" name="Rectangle 3"/>
          <p:cNvSpPr>
            <a:spLocks noGrp="1" noChangeArrowheads="1"/>
          </p:cNvSpPr>
          <p:nvPr>
            <p:ph type="body" idx="1"/>
          </p:nvPr>
        </p:nvSpPr>
        <p:spPr/>
        <p:txBody>
          <a:bodyPr/>
          <a:lstStyle/>
          <a:p>
            <a:pPr eaLnBrk="1" hangingPunct="1"/>
            <a:r>
              <a:rPr lang="en-US" smtClean="0"/>
              <a:t>The Effects on the Church</a:t>
            </a:r>
          </a:p>
          <a:p>
            <a:pPr lvl="1" eaLnBrk="1" hangingPunct="1"/>
            <a:r>
              <a:rPr lang="en-US" smtClean="0"/>
              <a:t>“Liberal Catholicism”</a:t>
            </a:r>
          </a:p>
          <a:p>
            <a:pPr lvl="2" eaLnBrk="1" hangingPunct="1"/>
            <a:r>
              <a:rPr lang="en-US" smtClean="0"/>
              <a:t>Embrace the Revolutionary Ideals</a:t>
            </a:r>
          </a:p>
          <a:p>
            <a:pPr lvl="1" eaLnBrk="1" hangingPunct="1"/>
            <a:r>
              <a:rPr lang="en-US" smtClean="0"/>
              <a:t>“Ultramontanism”</a:t>
            </a:r>
          </a:p>
          <a:p>
            <a:pPr lvl="2" eaLnBrk="1" hangingPunct="1"/>
            <a:r>
              <a:rPr lang="en-US" smtClean="0"/>
              <a:t>Rely on Rome</a:t>
            </a:r>
          </a:p>
          <a:p>
            <a:pPr lvl="1" eaLnBrk="1" hangingPunct="1"/>
            <a:r>
              <a:rPr lang="en-US" smtClean="0"/>
              <a:t>The effects on the Church	</a:t>
            </a:r>
          </a:p>
          <a:p>
            <a:pPr lvl="2" eaLnBrk="1" hangingPunct="1"/>
            <a:r>
              <a:rPr lang="en-US" smtClean="0"/>
              <a:t>Fear of Modernism</a:t>
            </a:r>
          </a:p>
          <a:p>
            <a:pPr lvl="2" eaLnBrk="1" hangingPunct="1"/>
            <a:r>
              <a:rPr lang="en-US" smtClean="0"/>
              <a:t>“Circle the Wagons”</a:t>
            </a:r>
          </a:p>
          <a:p>
            <a:pPr lvl="3" eaLnBrk="1" hangingPunct="1"/>
            <a:r>
              <a:rPr lang="en-US" smtClean="0"/>
              <a:t>Syllabus of Errors</a:t>
            </a:r>
          </a:p>
          <a:p>
            <a:pPr lvl="3" eaLnBrk="1" hangingPunct="1"/>
            <a:r>
              <a:rPr lang="en-US" smtClean="0"/>
              <a:t>Vatican 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 of the French Revolution</a:t>
            </a:r>
            <a:endParaRPr lang="en-US" dirty="0"/>
          </a:p>
        </p:txBody>
      </p:sp>
      <p:sp>
        <p:nvSpPr>
          <p:cNvPr id="3" name="Content Placeholder 2"/>
          <p:cNvSpPr>
            <a:spLocks noGrp="1"/>
          </p:cNvSpPr>
          <p:nvPr>
            <p:ph idx="1"/>
          </p:nvPr>
        </p:nvSpPr>
        <p:spPr>
          <a:xfrm>
            <a:off x="304800" y="1600200"/>
            <a:ext cx="8610600" cy="4876800"/>
          </a:xfrm>
        </p:spPr>
        <p:txBody>
          <a:bodyPr>
            <a:normAutofit fontScale="92500" lnSpcReduction="20000"/>
          </a:bodyPr>
          <a:lstStyle/>
          <a:p>
            <a:r>
              <a:rPr lang="en-US" dirty="0" smtClean="0"/>
              <a:t>The 19</a:t>
            </a:r>
            <a:r>
              <a:rPr lang="en-US" baseline="30000" dirty="0" smtClean="0"/>
              <a:t>th</a:t>
            </a:r>
            <a:r>
              <a:rPr lang="en-US" dirty="0" smtClean="0"/>
              <a:t> century</a:t>
            </a:r>
          </a:p>
          <a:p>
            <a:pPr lvl="1"/>
            <a:r>
              <a:rPr lang="en-US" dirty="0" smtClean="0"/>
              <a:t>Rationalism</a:t>
            </a:r>
          </a:p>
          <a:p>
            <a:pPr lvl="2"/>
            <a:r>
              <a:rPr lang="en-US" dirty="0" smtClean="0"/>
              <a:t>Focus on the Scientific Method</a:t>
            </a:r>
          </a:p>
          <a:p>
            <a:pPr lvl="2"/>
            <a:r>
              <a:rPr lang="en-US" dirty="0" smtClean="0"/>
              <a:t>Human Ability to Reason can Replace Religion</a:t>
            </a:r>
          </a:p>
          <a:p>
            <a:pPr lvl="1"/>
            <a:r>
              <a:rPr lang="en-US" dirty="0" smtClean="0"/>
              <a:t>Pope Pius IX: Bunker Mentality (</a:t>
            </a:r>
            <a:r>
              <a:rPr lang="en-US" dirty="0" err="1" smtClean="0"/>
              <a:t>Ultramontanism</a:t>
            </a:r>
            <a:r>
              <a:rPr lang="en-US" dirty="0" smtClean="0"/>
              <a:t>)</a:t>
            </a:r>
          </a:p>
          <a:p>
            <a:pPr lvl="2"/>
            <a:r>
              <a:rPr lang="en-US" dirty="0" smtClean="0"/>
              <a:t>Last Bastion of Christianity was Catholicism</a:t>
            </a:r>
          </a:p>
          <a:p>
            <a:pPr lvl="2"/>
            <a:r>
              <a:rPr lang="en-US" dirty="0" smtClean="0"/>
              <a:t>Focus on Authority, Obedience and Identity</a:t>
            </a:r>
          </a:p>
          <a:p>
            <a:pPr lvl="2"/>
            <a:r>
              <a:rPr lang="en-US" dirty="0" smtClean="0"/>
              <a:t>Papacy </a:t>
            </a:r>
          </a:p>
          <a:p>
            <a:pPr lvl="2"/>
            <a:r>
              <a:rPr lang="en-US" dirty="0" err="1" smtClean="0"/>
              <a:t>Devotionalism</a:t>
            </a:r>
            <a:endParaRPr lang="en-US" dirty="0" smtClean="0"/>
          </a:p>
          <a:p>
            <a:pPr lvl="3"/>
            <a:r>
              <a:rPr lang="en-US" dirty="0" smtClean="0"/>
              <a:t>Immaculate Conception</a:t>
            </a:r>
          </a:p>
          <a:p>
            <a:pPr lvl="3"/>
            <a:r>
              <a:rPr lang="en-US" dirty="0" smtClean="0"/>
              <a:t>Sacred Heart/First Fridays</a:t>
            </a:r>
          </a:p>
          <a:p>
            <a:pPr lvl="2"/>
            <a:r>
              <a:rPr lang="en-US" dirty="0" smtClean="0"/>
              <a:t>1864: Syllabus of Errors</a:t>
            </a:r>
          </a:p>
          <a:p>
            <a:pPr lvl="3"/>
            <a:r>
              <a:rPr lang="en-US" dirty="0" smtClean="0"/>
              <a:t>Condemns Rationalism</a:t>
            </a:r>
          </a:p>
          <a:p>
            <a:pPr lvl="3"/>
            <a:r>
              <a:rPr lang="en-US" dirty="0" smtClean="0"/>
              <a:t>Condemns Freedom of Theological Thought</a:t>
            </a:r>
          </a:p>
          <a:p>
            <a:pPr lvl="3"/>
            <a:endParaRPr lang="en-US" dirty="0" smtClean="0"/>
          </a:p>
          <a:p>
            <a:pPr lvl="2"/>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Vatican I (1869-1870)</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Syllabus of Errors set Stage for Vatican I</a:t>
            </a:r>
          </a:p>
          <a:p>
            <a:pPr lvl="1"/>
            <a:r>
              <a:rPr lang="en-US" dirty="0" smtClean="0"/>
              <a:t>Pius IX calls council</a:t>
            </a:r>
          </a:p>
          <a:p>
            <a:pPr lvl="2"/>
            <a:r>
              <a:rPr lang="en-US" dirty="0" err="1" smtClean="0"/>
              <a:t>Ultramontanist</a:t>
            </a:r>
            <a:r>
              <a:rPr lang="en-US" dirty="0" smtClean="0"/>
              <a:t> Bishops and Theologians</a:t>
            </a:r>
          </a:p>
          <a:p>
            <a:pPr lvl="3"/>
            <a:r>
              <a:rPr lang="en-US" dirty="0" smtClean="0"/>
              <a:t>Doctrine of Infallibility</a:t>
            </a:r>
          </a:p>
          <a:p>
            <a:r>
              <a:rPr lang="en-US" dirty="0" smtClean="0"/>
              <a:t>Formally opens on December 8, 1869</a:t>
            </a:r>
          </a:p>
          <a:p>
            <a:pPr lvl="1"/>
            <a:r>
              <a:rPr lang="en-US" b="1" i="1" dirty="0" smtClean="0"/>
              <a:t>Dei </a:t>
            </a:r>
            <a:r>
              <a:rPr lang="en-US" b="1" i="1" dirty="0" err="1" smtClean="0"/>
              <a:t>Filius</a:t>
            </a:r>
            <a:r>
              <a:rPr lang="en-US" b="1" i="1" dirty="0" smtClean="0"/>
              <a:t>: </a:t>
            </a:r>
            <a:r>
              <a:rPr lang="en-US" dirty="0" smtClean="0"/>
              <a:t>The Dogmatic Constitution of the Roman Catholic Church</a:t>
            </a:r>
          </a:p>
          <a:p>
            <a:pPr lvl="2"/>
            <a:r>
              <a:rPr lang="en-US" dirty="0" smtClean="0"/>
              <a:t>Revelation and Faith (Repeats Trent)</a:t>
            </a:r>
          </a:p>
          <a:p>
            <a:pPr lvl="1"/>
            <a:r>
              <a:rPr lang="en-US" b="1" i="1" dirty="0" smtClean="0"/>
              <a:t>Pastor </a:t>
            </a:r>
            <a:r>
              <a:rPr lang="en-US" b="1" i="1" dirty="0" err="1" smtClean="0"/>
              <a:t>Aeternus</a:t>
            </a:r>
            <a:endParaRPr lang="en-US" b="1" i="1" dirty="0" smtClean="0"/>
          </a:p>
          <a:p>
            <a:pPr lvl="2"/>
            <a:r>
              <a:rPr lang="en-US" dirty="0" smtClean="0"/>
              <a:t>Papal Infallibility</a:t>
            </a:r>
          </a:p>
          <a:p>
            <a:r>
              <a:rPr lang="en-US" dirty="0" smtClean="0"/>
              <a:t>Council recesses in the summer of 1870</a:t>
            </a:r>
          </a:p>
          <a:p>
            <a:pPr lvl="1"/>
            <a:r>
              <a:rPr lang="en-US" dirty="0" smtClean="0"/>
              <a:t>War breaks out in Europe</a:t>
            </a:r>
          </a:p>
          <a:p>
            <a:pPr lvl="2"/>
            <a:r>
              <a:rPr lang="en-US" dirty="0" smtClean="0"/>
              <a:t>Subsequent loss of Papal States</a:t>
            </a:r>
          </a:p>
          <a:p>
            <a:pPr lvl="1"/>
            <a:r>
              <a:rPr lang="en-US" dirty="0" smtClean="0"/>
              <a:t>Council is Never Reconvened</a:t>
            </a:r>
          </a:p>
          <a:p>
            <a:pPr lvl="2"/>
            <a:endParaRPr lang="en-US" dirty="0" smtClean="0"/>
          </a:p>
          <a:p>
            <a:pPr lvl="1"/>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The Industrial Revolution</a:t>
            </a:r>
          </a:p>
        </p:txBody>
      </p:sp>
      <p:sp>
        <p:nvSpPr>
          <p:cNvPr id="8195" name="Rectangle 3"/>
          <p:cNvSpPr>
            <a:spLocks noGrp="1" noChangeArrowheads="1"/>
          </p:cNvSpPr>
          <p:nvPr>
            <p:ph type="body" idx="1"/>
          </p:nvPr>
        </p:nvSpPr>
        <p:spPr/>
        <p:txBody>
          <a:bodyPr/>
          <a:lstStyle/>
          <a:p>
            <a:pPr eaLnBrk="1" hangingPunct="1"/>
            <a:r>
              <a:rPr lang="en-US" smtClean="0"/>
              <a:t>Major shift from rural and trade social order/economy to manufacturing economy</a:t>
            </a:r>
          </a:p>
          <a:p>
            <a:pPr lvl="1" eaLnBrk="1" hangingPunct="1"/>
            <a:r>
              <a:rPr lang="en-US" smtClean="0"/>
              <a:t>Lower cost of production = higher profit margin</a:t>
            </a:r>
          </a:p>
          <a:p>
            <a:pPr lvl="1" eaLnBrk="1" hangingPunct="1"/>
            <a:r>
              <a:rPr lang="en-US" smtClean="0"/>
              <a:t>Factories assist in raising the profit margin</a:t>
            </a:r>
          </a:p>
          <a:p>
            <a:pPr eaLnBrk="1" hangingPunct="1"/>
            <a:r>
              <a:rPr lang="en-US" smtClean="0"/>
              <a:t>“Station in Life”</a:t>
            </a:r>
          </a:p>
          <a:p>
            <a:pPr lvl="1" eaLnBrk="1" hangingPunct="1"/>
            <a:r>
              <a:rPr lang="en-US" smtClean="0"/>
              <a:t>Factory owners = rich (often protestant)</a:t>
            </a:r>
          </a:p>
          <a:p>
            <a:pPr lvl="1" eaLnBrk="1" hangingPunct="1"/>
            <a:r>
              <a:rPr lang="en-US" smtClean="0"/>
              <a:t>Factory workers = poor (often Catholic)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905</TotalTime>
  <Words>3003</Words>
  <Application>Microsoft Office PowerPoint</Application>
  <PresentationFormat>On-screen Show (4:3)</PresentationFormat>
  <Paragraphs>393</Paragraphs>
  <Slides>46</Slides>
  <Notes>35</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Layers</vt:lpstr>
      <vt:lpstr>The Catholic Church through the Ages</vt:lpstr>
      <vt:lpstr>For Discussion</vt:lpstr>
      <vt:lpstr>The Enlightenment</vt:lpstr>
      <vt:lpstr>The Enlightenment</vt:lpstr>
      <vt:lpstr>The French Revolution</vt:lpstr>
      <vt:lpstr>The French Revolution</vt:lpstr>
      <vt:lpstr>Out of the French Revolution</vt:lpstr>
      <vt:lpstr>Vatican I (1869-1870)</vt:lpstr>
      <vt:lpstr>The Industrial Revolution</vt:lpstr>
      <vt:lpstr>Catholicism and the Industrial Revolution</vt:lpstr>
      <vt:lpstr>Protestantism  &amp; The Enlightenment</vt:lpstr>
      <vt:lpstr>The Hermeneutical Circle</vt:lpstr>
      <vt:lpstr>For Discussion…</vt:lpstr>
      <vt:lpstr>Catholicism in the United States</vt:lpstr>
      <vt:lpstr>Catholicism in the United States</vt:lpstr>
      <vt:lpstr>Catholicism in the United States</vt:lpstr>
      <vt:lpstr>Catholicism in the United States</vt:lpstr>
      <vt:lpstr>Catholicism in the United States</vt:lpstr>
      <vt:lpstr>Catholicism in the United States</vt:lpstr>
      <vt:lpstr>Catholicism in the United States</vt:lpstr>
      <vt:lpstr>Setting the Stage for Vatican II</vt:lpstr>
      <vt:lpstr>20th Century</vt:lpstr>
      <vt:lpstr>20th Century Movements that Influence Vatican II</vt:lpstr>
      <vt:lpstr>20th Century Movements that Influence Vatican II</vt:lpstr>
      <vt:lpstr>20th Century Movements that Influence Vatican II</vt:lpstr>
      <vt:lpstr>World War II</vt:lpstr>
      <vt:lpstr>Vatican II</vt:lpstr>
      <vt:lpstr>Goals of the Council</vt:lpstr>
      <vt:lpstr>The Second Vatican Council</vt:lpstr>
      <vt:lpstr>The Second Vatican Council</vt:lpstr>
      <vt:lpstr>The Second Vatican Council</vt:lpstr>
      <vt:lpstr>5 Paradigm Shfts</vt:lpstr>
      <vt:lpstr>From The Constitution on the Sacred Liturgy (Sacrosanctum Concilium, 12/63)</vt:lpstr>
      <vt:lpstr>5 Paradigm Shfts</vt:lpstr>
      <vt:lpstr>From the Dogmatic Constitution on the Church (Lumen Gentium, 11/64)</vt:lpstr>
      <vt:lpstr>5 Paradigm Shfts</vt:lpstr>
      <vt:lpstr>From the Decree on Ecumenism (Unitatis Redintegratio, 11/64)</vt:lpstr>
      <vt:lpstr>5 Paradigm Shfts</vt:lpstr>
      <vt:lpstr>From the Pastoral Constitution on the Church in the Modern World (Gadium et Spes, 12/65)</vt:lpstr>
      <vt:lpstr>5 Paradigm Shfts</vt:lpstr>
      <vt:lpstr>From the Pastoral Constitution on the Church in the Modern World (Gadium et Spes, 12/65)</vt:lpstr>
      <vt:lpstr>Catholicism Today</vt:lpstr>
      <vt:lpstr>Catholicism Today</vt:lpstr>
      <vt:lpstr>Catholicism Today</vt:lpstr>
      <vt:lpstr>Conclusions</vt:lpstr>
      <vt:lpstr>Conclusions: Where to From Here?</vt:lpstr>
    </vt:vector>
  </TitlesOfParts>
  <Company>Diocese of Phoenix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Catholic Church through the Ages</dc:title>
  <dc:creator>Larry Fraher</dc:creator>
  <cp:lastModifiedBy>lfraher</cp:lastModifiedBy>
  <cp:revision>19</cp:revision>
  <dcterms:created xsi:type="dcterms:W3CDTF">2007-05-29T23:29:32Z</dcterms:created>
  <dcterms:modified xsi:type="dcterms:W3CDTF">2012-09-26T23:29:21Z</dcterms:modified>
</cp:coreProperties>
</file>